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y="5143500" cx="9144000"/>
  <p:notesSz cx="6858000" cy="9144000"/>
  <p:embeddedFontLst>
    <p:embeddedFont>
      <p:font typeface="Raleway"/>
      <p:regular r:id="rId72"/>
      <p:bold r:id="rId73"/>
      <p:italic r:id="rId74"/>
      <p:boldItalic r:id="rId75"/>
    </p:embeddedFont>
    <p:embeddedFont>
      <p:font typeface="Proxima Nova"/>
      <p:regular r:id="rId76"/>
      <p:bold r:id="rId77"/>
      <p:italic r:id="rId78"/>
      <p:boldItalic r:id="rId79"/>
    </p:embeddedFont>
    <p:embeddedFont>
      <p:font typeface="Do Hyeon"/>
      <p:regular r:id="rId80"/>
    </p:embeddedFont>
    <p:embeddedFont>
      <p:font typeface="Lato"/>
      <p:regular r:id="rId81"/>
      <p:bold r:id="rId82"/>
      <p:italic r:id="rId83"/>
      <p:boldItalic r:id="rId84"/>
    </p:embeddedFont>
    <p:embeddedFont>
      <p:font typeface="Overpass"/>
      <p:regular r:id="rId85"/>
      <p:bold r:id="rId86"/>
      <p:italic r:id="rId87"/>
      <p:boldItalic r:id="rId88"/>
    </p:embeddedFont>
    <p:embeddedFont>
      <p:font typeface="Jua"/>
      <p:regular r:id="rId89"/>
    </p:embeddedFont>
    <p:embeddedFont>
      <p:font typeface="Overpass Light"/>
      <p:regular r:id="rId90"/>
      <p:bold r:id="rId91"/>
      <p:italic r:id="rId92"/>
      <p:boldItalic r:id="rId93"/>
    </p:embeddedFont>
    <p:embeddedFont>
      <p:font typeface="Red Hat Display"/>
      <p:regular r:id="rId94"/>
      <p:bold r:id="rId95"/>
      <p:italic r:id="rId96"/>
      <p:boldItalic r:id="rId97"/>
    </p:embeddedFont>
    <p:embeddedFont>
      <p:font typeface="Overpass SemiBold"/>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1" Type="http://schemas.openxmlformats.org/officeDocument/2006/relationships/font" Target="fonts/OverpassSemiBold-boldItalic.fntdata"/><Relationship Id="rId100" Type="http://schemas.openxmlformats.org/officeDocument/2006/relationships/font" Target="fonts/OverpassSemi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RedHatDisplay-bold.fntdata"/><Relationship Id="rId94" Type="http://schemas.openxmlformats.org/officeDocument/2006/relationships/font" Target="fonts/RedHatDisplay-regular.fntdata"/><Relationship Id="rId97" Type="http://schemas.openxmlformats.org/officeDocument/2006/relationships/font" Target="fonts/RedHatDisplay-boldItalic.fntdata"/><Relationship Id="rId96" Type="http://schemas.openxmlformats.org/officeDocument/2006/relationships/font" Target="fonts/RedHatDisplay-italic.fntdata"/><Relationship Id="rId11" Type="http://schemas.openxmlformats.org/officeDocument/2006/relationships/slide" Target="slides/slide7.xml"/><Relationship Id="rId99" Type="http://schemas.openxmlformats.org/officeDocument/2006/relationships/font" Target="fonts/OverpassSemiBold-bold.fntdata"/><Relationship Id="rId10" Type="http://schemas.openxmlformats.org/officeDocument/2006/relationships/slide" Target="slides/slide6.xml"/><Relationship Id="rId98" Type="http://schemas.openxmlformats.org/officeDocument/2006/relationships/font" Target="fonts/OverpassSemiBold-regular.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OverpassLight-bold.fntdata"/><Relationship Id="rId90" Type="http://schemas.openxmlformats.org/officeDocument/2006/relationships/font" Target="fonts/OverpassLight-regular.fntdata"/><Relationship Id="rId93" Type="http://schemas.openxmlformats.org/officeDocument/2006/relationships/font" Target="fonts/OverpassLight-boldItalic.fntdata"/><Relationship Id="rId92" Type="http://schemas.openxmlformats.org/officeDocument/2006/relationships/font" Target="fonts/OverpassLight-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Lato-boldItalic.fntdata"/><Relationship Id="rId83" Type="http://schemas.openxmlformats.org/officeDocument/2006/relationships/font" Target="fonts/Lato-italic.fntdata"/><Relationship Id="rId86" Type="http://schemas.openxmlformats.org/officeDocument/2006/relationships/font" Target="fonts/Overpass-bold.fntdata"/><Relationship Id="rId85" Type="http://schemas.openxmlformats.org/officeDocument/2006/relationships/font" Target="fonts/Overpass-regular.fntdata"/><Relationship Id="rId88" Type="http://schemas.openxmlformats.org/officeDocument/2006/relationships/font" Target="fonts/Overpass-boldItalic.fntdata"/><Relationship Id="rId87" Type="http://schemas.openxmlformats.org/officeDocument/2006/relationships/font" Target="fonts/Overpass-italic.fntdata"/><Relationship Id="rId89" Type="http://schemas.openxmlformats.org/officeDocument/2006/relationships/font" Target="fonts/Jua-regular.fntdata"/><Relationship Id="rId80" Type="http://schemas.openxmlformats.org/officeDocument/2006/relationships/font" Target="fonts/DoHyeon-regular.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aleway-bold.fntdata"/><Relationship Id="rId72" Type="http://schemas.openxmlformats.org/officeDocument/2006/relationships/font" Target="fonts/Raleway-regular.fntdata"/><Relationship Id="rId75" Type="http://schemas.openxmlformats.org/officeDocument/2006/relationships/font" Target="fonts/Raleway-boldItalic.fntdata"/><Relationship Id="rId74" Type="http://schemas.openxmlformats.org/officeDocument/2006/relationships/font" Target="fonts/Raleway-italic.fntdata"/><Relationship Id="rId77" Type="http://schemas.openxmlformats.org/officeDocument/2006/relationships/font" Target="fonts/ProximaNova-bold.fntdata"/><Relationship Id="rId76" Type="http://schemas.openxmlformats.org/officeDocument/2006/relationships/font" Target="fonts/ProximaNova-regular.fntdata"/><Relationship Id="rId79" Type="http://schemas.openxmlformats.org/officeDocument/2006/relationships/font" Target="fonts/ProximaNova-boldItalic.fntdata"/><Relationship Id="rId78" Type="http://schemas.openxmlformats.org/officeDocument/2006/relationships/font" Target="fonts/ProximaNova-italic.fntdata"/><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4444d4d1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4444d4d1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4444d4d1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4444d4d1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4444d4d1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4444d4d1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4444d4d1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4444d4d1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4444d4d1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4444d4d1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4444d4d1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4444d4d1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4444d4d1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4444d4d1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4444d4d1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4444d4d1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4444d4d1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4444d4d1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4444d4d1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4444d4d1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지금까지는 Red Hat의 모습은 보이지 않네</a:t>
            </a:r>
            <a:r>
              <a:rPr lang="ko"/>
              <a:t>요.. 오픈소스의 강자가 그동안 가만있지 않았겠죠?</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4746c77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4746c77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4444d4d1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4444d4d1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4444d4d1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4444d4d1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84444d4d1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4444d4d1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4444d4d1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4444d4d1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84444d4d1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4444d4d1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4444d4d1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4444d4d1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84444d4d1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4444d4d1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84444d4d1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4444d4d1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84444d4d1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4444d4d1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84444d4d13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84444d4d13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CRIO 발표</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4ebe456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4ebe456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84444d4d13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4444d4d13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84444d4d13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84444d4d13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84444d4d13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4444d4d13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84444d4d13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4444d4d13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84444d4d13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84444d4d13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84444d4d1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84444d4d1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84444d4d13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84444d4d13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OpenShift runs on a variety of infrastructure platforms, from bare metal to private cloud to public cloud.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84444d4d13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84444d4d13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There are two types of hosts in an OpenShift environment. Workers are where user workload and various OpenShift components will land. Workers can be easily scaled and, on cloud providers, even scaled automatically based on cluster capacity.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84444d4d13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84444d4d13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The other type of host is the master. OpenShift uses 3 masters for high availability and cluster quorum. User workload does not run on the masters.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84444d4d13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84444d4d13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The pod is the deployable and scheduleable unit in an OpenShift environment. While a pod may have more than one container, all containers in the pod share a single network namespace, and the pod receives a single IP address on the software defined network inside the cluster.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84ebe4566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4ebe4566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84444d4d13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84444d4d13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etcd is used to keep track of the state of everything in the cluster, from which users are logged in to where workload lives and more.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84444d4d13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84444d4d13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OpenShift is built on Kubernetes, and its core components are still there and directly accessible via Kubernetes’ APIs.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84444d4d13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84444d4d13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OpenShift brings its own web console with special features for both administrators and developers. OpenShift makes its features available through its own API endpoints which follow the same standard as other Kubernetes APIs using Custom Resource Definitions. OpenShift also brings a full lifecycle management solution that’s deeply integrated which allows for seamless and automatic cluster upgrades from within the cluster itself.</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84444d4d13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84444d4d13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OpenShift includes a number of internal and support infrastructure services that make containers easier to use at scale.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84444d4d13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84444d4d13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And, because these services all run in pods as part of the platform, they can be orchestrated like any other workload and made to run across all hosts in the environment.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84444d4d13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84444d4d13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OpenShift includes an integrated container image registry. This registry is tied into OpenShift’s own role-based access control, providing multi-tenancy benefits. Images that are built inside the platform using OpenShift’s native build features automatically land in this image registry. Being a fully OCI-compliant registry, images created outside of the environment can also be placed into the integrated registry as part of a larger software devleopment lifecycle (SDLC) process.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84444d4d13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84444d4d13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OpenShift includes a cluster monitoring solution informed by the best practices of Red Hat’s own site reliability engineers (SREs). This preconfigured stack, based on Prometheus, Grafana, and Alertmanager helps platform administrators understand the health and capacity of the OpenShift cluster.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84444d4d13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84444d4d13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OpenShift also includes a log aggregation solution based on Fluentd, Elasticsearch, and Kibana. This integrated solution makes it easy to visualize and corroborate log events for applications that are scaled to many instances, and, it, too, is tied into OpenShift’s role-based access control (RBAC) ensuring that only the right people see the logs they are supposed to.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84444d4d13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84444d4d13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OpenShift extends Kubernetes ingress capabilities with an integrated router that bridges traffic from outside the cluster into the software defined network (SDN). This routing solution makes it easy for workload to be exposed and made accessible to consumers that are not inside the cluster.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84444d4d13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84444d4d13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Regardless of whether a consumer is an administrator or a developer, a rich set of web, CLI, and IDE integrations, all made possible by the Kubernetes and OpenShift APIs, means that people can work in the way they are most comfortable.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4ebe4566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4ebe4566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testetst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84746c779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84746c779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84746c77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84746c77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84746c779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84746c779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84746c779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84746c779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84746c779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84746c779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84746c779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84746c779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84746c779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84746c779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84746c779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84746c779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84444d4d13_0_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4444d4d13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84ebe4566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84ebe4566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4444d4d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4444d4d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84ebe4566d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84ebe4566d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84ebe4566d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84ebe4566d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84ebe4566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84ebe4566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84ebe4566d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84ebe4566d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84ebe4566d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84ebe4566d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84ebe4566d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84ebe4566d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g84ebe4566d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84ebe4566d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84ebe4566d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84ebe4566d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4444d4d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4444d4d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4444d4d1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4444d4d1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4444d4d1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4444d4d1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82" name="Shape 82"/>
        <p:cNvGrpSpPr/>
        <p:nvPr/>
      </p:nvGrpSpPr>
      <p:grpSpPr>
        <a:xfrm>
          <a:off x="0" y="0"/>
          <a:ext cx="0" cy="0"/>
          <a:chOff x="0" y="0"/>
          <a:chExt cx="0" cy="0"/>
        </a:xfrm>
      </p:grpSpPr>
      <p:sp>
        <p:nvSpPr>
          <p:cNvPr id="83" name="Google Shape;83;p13"/>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4" name="Google Shape;84;p1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5" name="Google Shape;85;p1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6" name="Google Shape;86;p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7" name="Google Shape;87;p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ko"/>
              <a:t>‹#›</a:t>
            </a:fld>
            <a:endParaRPr/>
          </a:p>
        </p:txBody>
      </p:sp>
      <p:sp>
        <p:nvSpPr>
          <p:cNvPr id="88" name="Google Shape;88;p13"/>
          <p:cNvSpPr/>
          <p:nvPr/>
        </p:nvSpPr>
        <p:spPr>
          <a:xfrm>
            <a:off x="8033460" y="4734938"/>
            <a:ext cx="731888" cy="171091"/>
          </a:xfrm>
          <a:prstGeom prst="rect">
            <a:avLst/>
          </a:prstGeom>
          <a:noFill/>
          <a:ln>
            <a:noFill/>
          </a:ln>
        </p:spPr>
      </p:sp>
      <p:sp>
        <p:nvSpPr>
          <p:cNvPr id="89" name="Google Shape;89;p13"/>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90" name="Google Shape;90;p1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ko" sz="600">
                <a:solidFill>
                  <a:srgbClr val="666666"/>
                </a:solidFill>
                <a:latin typeface="Red Hat Display"/>
                <a:ea typeface="Red Hat Display"/>
                <a:cs typeface="Red Hat Display"/>
                <a:sym typeface="Red Hat Display"/>
              </a:rPr>
              <a:t>What's new in OpenShift 4.4</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noFill/>
      </p:bgPr>
    </p:bg>
    <p:spTree>
      <p:nvGrpSpPr>
        <p:cNvPr id="91" name="Shape 91"/>
        <p:cNvGrpSpPr/>
        <p:nvPr/>
      </p:nvGrpSpPr>
      <p:grpSpPr>
        <a:xfrm>
          <a:off x="0" y="0"/>
          <a:ext cx="0" cy="0"/>
          <a:chOff x="0" y="0"/>
          <a:chExt cx="0" cy="0"/>
        </a:xfrm>
      </p:grpSpPr>
      <p:sp>
        <p:nvSpPr>
          <p:cNvPr id="92" name="Google Shape;92;p14"/>
          <p:cNvSpPr txBox="1"/>
          <p:nvPr>
            <p:ph type="title"/>
          </p:nvPr>
        </p:nvSpPr>
        <p:spPr>
          <a:xfrm>
            <a:off x="4255575" y="1224713"/>
            <a:ext cx="3777900" cy="2912100"/>
          </a:xfrm>
          <a:prstGeom prst="rect">
            <a:avLst/>
          </a:prstGeom>
        </p:spPr>
        <p:txBody>
          <a:bodyPr anchorCtr="0" anchor="t" bIns="91425" lIns="91425" spcFirstLastPara="1" rIns="91425" wrap="square" tIns="91425">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93" name="Google Shape;93;p1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94" name="Google Shape;94;p1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ko"/>
              <a:t>‹#›</a:t>
            </a:fld>
            <a:endParaRPr/>
          </a:p>
        </p:txBody>
      </p:sp>
      <p:sp>
        <p:nvSpPr>
          <p:cNvPr id="95" name="Google Shape;95;p1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96" name="Google Shape;96;p14"/>
          <p:cNvSpPr/>
          <p:nvPr/>
        </p:nvSpPr>
        <p:spPr>
          <a:xfrm>
            <a:off x="8033460" y="4734378"/>
            <a:ext cx="731888" cy="172209"/>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2.png"/><Relationship Id="rId5" Type="http://schemas.openxmlformats.org/officeDocument/2006/relationships/image" Target="../media/image24.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jpg"/><Relationship Id="rId9" Type="http://schemas.openxmlformats.org/officeDocument/2006/relationships/hyperlink" Target="https://www.youtube.com/channel/UCmKLIAl-kjBSHqkX8m_HmIg" TargetMode="External"/><Relationship Id="rId5" Type="http://schemas.openxmlformats.org/officeDocument/2006/relationships/hyperlink" Target="http://www.linkedin.com/in/jooho" TargetMode="External"/><Relationship Id="rId6" Type="http://schemas.openxmlformats.org/officeDocument/2006/relationships/hyperlink" Target="https://github.com/jooho" TargetMode="External"/><Relationship Id="rId7" Type="http://schemas.openxmlformats.org/officeDocument/2006/relationships/hyperlink" Target="https://jhouse0317.tistory.com/category/RHEL" TargetMode="External"/><Relationship Id="rId8" Type="http://schemas.openxmlformats.org/officeDocument/2006/relationships/hyperlink" Target="https://www.redhat.com/en/authors/jooho-le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6.jpg"/><Relationship Id="rId4" Type="http://schemas.openxmlformats.org/officeDocument/2006/relationships/image" Target="../media/image23.png"/><Relationship Id="rId5" Type="http://schemas.openxmlformats.org/officeDocument/2006/relationships/image" Target="../media/image34.jpg"/><Relationship Id="rId6"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2.png"/><Relationship Id="rId7"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2.png"/><Relationship Id="rId7"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2.png"/><Relationship Id="rId7"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2.png"/><Relationship Id="rId7"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2.png"/><Relationship Id="rId7"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56.png"/><Relationship Id="rId7" Type="http://schemas.openxmlformats.org/officeDocument/2006/relationships/image" Target="../media/image55.png"/><Relationship Id="rId8"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62.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hyperlink" Target="https://github.com/Jooho/jhouse_openshift/tree/master/demos/presentation/20200512_coska" TargetMode="External"/><Relationship Id="rId4" Type="http://schemas.openxmlformats.org/officeDocument/2006/relationships/hyperlink" Target="https://github.com/Jooho/jhouse_openshift/blob/master/demos/presentation/20200512_coska/demo_scripts.txt"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ctrTitle"/>
          </p:nvPr>
        </p:nvSpPr>
        <p:spPr>
          <a:xfrm>
            <a:off x="729450" y="1322450"/>
            <a:ext cx="7688100" cy="166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5000">
                <a:solidFill>
                  <a:srgbClr val="0B5394"/>
                </a:solidFill>
                <a:latin typeface="Do Hyeon"/>
                <a:ea typeface="Do Hyeon"/>
                <a:cs typeface="Do Hyeon"/>
                <a:sym typeface="Do Hyeon"/>
              </a:rPr>
              <a:t>Jay’s</a:t>
            </a:r>
            <a:r>
              <a:rPr lang="ko" sz="7000">
                <a:solidFill>
                  <a:srgbClr val="FF0000"/>
                </a:solidFill>
                <a:latin typeface="Do Hyeon"/>
                <a:ea typeface="Do Hyeon"/>
                <a:cs typeface="Do Hyeon"/>
                <a:sym typeface="Do Hyeon"/>
              </a:rPr>
              <a:t> </a:t>
            </a:r>
            <a:r>
              <a:rPr lang="ko" sz="5000">
                <a:solidFill>
                  <a:srgbClr val="4A86E8"/>
                </a:solidFill>
                <a:latin typeface="Do Hyeon"/>
                <a:ea typeface="Do Hyeon"/>
                <a:cs typeface="Do Hyeon"/>
                <a:sym typeface="Do Hyeon"/>
              </a:rPr>
              <a:t>컨테이너</a:t>
            </a:r>
            <a:r>
              <a:rPr lang="ko" sz="5000">
                <a:solidFill>
                  <a:srgbClr val="FF0000"/>
                </a:solidFill>
                <a:latin typeface="Do Hyeon"/>
                <a:ea typeface="Do Hyeon"/>
                <a:cs typeface="Do Hyeon"/>
                <a:sym typeface="Do Hyeon"/>
              </a:rPr>
              <a:t> </a:t>
            </a:r>
            <a:r>
              <a:rPr lang="ko" sz="5000">
                <a:solidFill>
                  <a:srgbClr val="000000"/>
                </a:solidFill>
                <a:latin typeface="Do Hyeon"/>
                <a:ea typeface="Do Hyeon"/>
                <a:cs typeface="Do Hyeon"/>
                <a:sym typeface="Do Hyeon"/>
              </a:rPr>
              <a:t>이야기</a:t>
            </a:r>
            <a:r>
              <a:rPr lang="ko" sz="5000">
                <a:solidFill>
                  <a:srgbClr val="0000FF"/>
                </a:solidFill>
                <a:latin typeface="Do Hyeon"/>
                <a:ea typeface="Do Hyeon"/>
                <a:cs typeface="Do Hyeon"/>
                <a:sym typeface="Do Hyeon"/>
              </a:rPr>
              <a:t>.. </a:t>
            </a:r>
            <a:endParaRPr sz="5000">
              <a:solidFill>
                <a:srgbClr val="0000FF"/>
              </a:solidFill>
              <a:latin typeface="Do Hyeon"/>
              <a:ea typeface="Do Hyeon"/>
              <a:cs typeface="Do Hyeon"/>
              <a:sym typeface="Do Hyeon"/>
            </a:endParaRPr>
          </a:p>
          <a:p>
            <a:pPr indent="0" lvl="0" marL="0" rtl="0" algn="ctr">
              <a:spcBef>
                <a:spcPts val="0"/>
              </a:spcBef>
              <a:spcAft>
                <a:spcPts val="0"/>
              </a:spcAft>
              <a:buNone/>
            </a:pPr>
            <a:r>
              <a:rPr lang="ko" sz="5000">
                <a:solidFill>
                  <a:srgbClr val="000000"/>
                </a:solidFill>
                <a:latin typeface="Do Hyeon"/>
                <a:ea typeface="Do Hyeon"/>
                <a:cs typeface="Do Hyeon"/>
                <a:sym typeface="Do Hyeon"/>
              </a:rPr>
              <a:t>그리고</a:t>
            </a:r>
            <a:r>
              <a:rPr lang="ko" sz="5000">
                <a:solidFill>
                  <a:srgbClr val="FF0000"/>
                </a:solidFill>
                <a:latin typeface="Do Hyeon"/>
                <a:ea typeface="Do Hyeon"/>
                <a:cs typeface="Do Hyeon"/>
                <a:sym typeface="Do Hyeon"/>
              </a:rPr>
              <a:t> </a:t>
            </a:r>
            <a:r>
              <a:rPr lang="ko" sz="7000">
                <a:solidFill>
                  <a:srgbClr val="FF0000"/>
                </a:solidFill>
                <a:latin typeface="Do Hyeon"/>
                <a:ea typeface="Do Hyeon"/>
                <a:cs typeface="Do Hyeon"/>
                <a:sym typeface="Do Hyeon"/>
              </a:rPr>
              <a:t>OpenShift</a:t>
            </a:r>
            <a:r>
              <a:rPr lang="ko" sz="5000">
                <a:latin typeface="Do Hyeon"/>
                <a:ea typeface="Do Hyeon"/>
                <a:cs typeface="Do Hyeon"/>
                <a:sym typeface="Do Hyeon"/>
              </a:rPr>
              <a:t> </a:t>
            </a:r>
            <a:r>
              <a:rPr lang="ko" sz="7000">
                <a:solidFill>
                  <a:srgbClr val="FF9900"/>
                </a:solidFill>
                <a:latin typeface="Do Hyeon"/>
                <a:ea typeface="Do Hyeon"/>
                <a:cs typeface="Do Hyeon"/>
                <a:sym typeface="Do Hyeon"/>
              </a:rPr>
              <a:t>4</a:t>
            </a:r>
            <a:endParaRPr sz="5000">
              <a:solidFill>
                <a:srgbClr val="93C47D"/>
              </a:solidFill>
              <a:latin typeface="Do Hyeon"/>
              <a:ea typeface="Do Hyeon"/>
              <a:cs typeface="Do Hyeon"/>
              <a:sym typeface="Do Hyeon"/>
            </a:endParaRPr>
          </a:p>
        </p:txBody>
      </p:sp>
      <p:sp>
        <p:nvSpPr>
          <p:cNvPr id="102" name="Google Shape;102;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ko">
                <a:latin typeface="Do Hyeon"/>
                <a:ea typeface="Do Hyeon"/>
                <a:cs typeface="Do Hyeon"/>
                <a:sym typeface="Do Hyeon"/>
              </a:rPr>
              <a:t>Red Hat </a:t>
            </a:r>
            <a:r>
              <a:rPr lang="ko">
                <a:latin typeface="Do Hyeon"/>
                <a:ea typeface="Do Hyeon"/>
                <a:cs typeface="Do Hyeon"/>
                <a:sym typeface="Do Hyeon"/>
              </a:rPr>
              <a:t>OpenShift </a:t>
            </a:r>
            <a:endParaRPr>
              <a:latin typeface="Do Hyeon"/>
              <a:ea typeface="Do Hyeon"/>
              <a:cs typeface="Do Hyeon"/>
              <a:sym typeface="Do Hyeon"/>
            </a:endParaRPr>
          </a:p>
          <a:p>
            <a:pPr indent="0" lvl="0" marL="0" rtl="0" algn="r">
              <a:spcBef>
                <a:spcPts val="0"/>
              </a:spcBef>
              <a:spcAft>
                <a:spcPts val="0"/>
              </a:spcAft>
              <a:buNone/>
            </a:pPr>
            <a:r>
              <a:rPr lang="ko">
                <a:latin typeface="Do Hyeon"/>
                <a:ea typeface="Do Hyeon"/>
                <a:cs typeface="Do Hyeon"/>
                <a:sym typeface="Do Hyeon"/>
              </a:rPr>
              <a:t>Sr. Technical Account Manager</a:t>
            </a:r>
            <a:endParaRPr>
              <a:latin typeface="Do Hyeon"/>
              <a:ea typeface="Do Hyeon"/>
              <a:cs typeface="Do Hyeon"/>
              <a:sym typeface="Do Hyeon"/>
            </a:endParaRPr>
          </a:p>
          <a:p>
            <a:pPr indent="0" lvl="0" marL="0" rtl="0" algn="r">
              <a:spcBef>
                <a:spcPts val="0"/>
              </a:spcBef>
              <a:spcAft>
                <a:spcPts val="0"/>
              </a:spcAft>
              <a:buNone/>
            </a:pPr>
            <a:r>
              <a:rPr lang="ko">
                <a:latin typeface="Do Hyeon"/>
                <a:ea typeface="Do Hyeon"/>
                <a:cs typeface="Do Hyeon"/>
                <a:sym typeface="Do Hyeon"/>
              </a:rPr>
              <a:t>Jooho Lee</a:t>
            </a:r>
            <a:endParaRPr>
              <a:latin typeface="Do Hyeon"/>
              <a:ea typeface="Do Hyeon"/>
              <a:cs typeface="Do Hyeon"/>
              <a:sym typeface="Do Hyeon"/>
            </a:endParaRPr>
          </a:p>
          <a:p>
            <a:pPr indent="0" lvl="0" marL="0" rtl="0" algn="l">
              <a:spcBef>
                <a:spcPts val="0"/>
              </a:spcBef>
              <a:spcAft>
                <a:spcPts val="0"/>
              </a:spcAft>
              <a:buNone/>
            </a:pPr>
            <a:r>
              <a:t/>
            </a:r>
            <a:endParaRPr>
              <a:latin typeface="Do Hyeon"/>
              <a:ea typeface="Do Hyeon"/>
              <a:cs typeface="Do Hyeon"/>
              <a:sym typeface="Do Hye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grpSp>
        <p:nvGrpSpPr>
          <p:cNvPr id="177" name="Google Shape;177;p24"/>
          <p:cNvGrpSpPr/>
          <p:nvPr/>
        </p:nvGrpSpPr>
        <p:grpSpPr>
          <a:xfrm>
            <a:off x="617450" y="425975"/>
            <a:ext cx="2750451" cy="1899526"/>
            <a:chOff x="617450" y="425975"/>
            <a:chExt cx="2750451" cy="1899526"/>
          </a:xfrm>
        </p:grpSpPr>
        <p:pic>
          <p:nvPicPr>
            <p:cNvPr id="178" name="Google Shape;178;p24"/>
            <p:cNvPicPr preferRelativeResize="0"/>
            <p:nvPr/>
          </p:nvPicPr>
          <p:blipFill>
            <a:blip r:embed="rId3">
              <a:alphaModFix/>
            </a:blip>
            <a:stretch>
              <a:fillRect/>
            </a:stretch>
          </p:blipFill>
          <p:spPr>
            <a:xfrm>
              <a:off x="617450" y="425975"/>
              <a:ext cx="2750451" cy="1899526"/>
            </a:xfrm>
            <a:prstGeom prst="rect">
              <a:avLst/>
            </a:prstGeom>
            <a:noFill/>
            <a:ln>
              <a:noFill/>
            </a:ln>
          </p:spPr>
        </p:pic>
        <p:pic>
          <p:nvPicPr>
            <p:cNvPr id="179" name="Google Shape;179;p24"/>
            <p:cNvPicPr preferRelativeResize="0"/>
            <p:nvPr/>
          </p:nvPicPr>
          <p:blipFill>
            <a:blip r:embed="rId4">
              <a:alphaModFix/>
            </a:blip>
            <a:stretch>
              <a:fillRect/>
            </a:stretch>
          </p:blipFill>
          <p:spPr>
            <a:xfrm>
              <a:off x="1162400" y="1609420"/>
              <a:ext cx="1532452" cy="575650"/>
            </a:xfrm>
            <a:prstGeom prst="rect">
              <a:avLst/>
            </a:prstGeom>
            <a:noFill/>
            <a:ln>
              <a:noFill/>
            </a:ln>
          </p:spPr>
        </p:pic>
        <p:pic>
          <p:nvPicPr>
            <p:cNvPr id="180" name="Google Shape;180;p24"/>
            <p:cNvPicPr preferRelativeResize="0"/>
            <p:nvPr/>
          </p:nvPicPr>
          <p:blipFill>
            <a:blip r:embed="rId5">
              <a:alphaModFix/>
            </a:blip>
            <a:stretch>
              <a:fillRect/>
            </a:stretch>
          </p:blipFill>
          <p:spPr>
            <a:xfrm>
              <a:off x="1787275" y="701570"/>
              <a:ext cx="435088" cy="646175"/>
            </a:xfrm>
            <a:prstGeom prst="rect">
              <a:avLst/>
            </a:prstGeom>
            <a:noFill/>
            <a:ln>
              <a:noFill/>
            </a:ln>
          </p:spPr>
        </p:pic>
      </p:grpSp>
      <p:grpSp>
        <p:nvGrpSpPr>
          <p:cNvPr id="181" name="Google Shape;181;p24"/>
          <p:cNvGrpSpPr/>
          <p:nvPr/>
        </p:nvGrpSpPr>
        <p:grpSpPr>
          <a:xfrm>
            <a:off x="4122650" y="425975"/>
            <a:ext cx="2750451" cy="1899526"/>
            <a:chOff x="4122650" y="425975"/>
            <a:chExt cx="2750451" cy="1899526"/>
          </a:xfrm>
        </p:grpSpPr>
        <p:pic>
          <p:nvPicPr>
            <p:cNvPr id="182" name="Google Shape;182;p24"/>
            <p:cNvPicPr preferRelativeResize="0"/>
            <p:nvPr/>
          </p:nvPicPr>
          <p:blipFill>
            <a:blip r:embed="rId3">
              <a:alphaModFix/>
            </a:blip>
            <a:stretch>
              <a:fillRect/>
            </a:stretch>
          </p:blipFill>
          <p:spPr>
            <a:xfrm>
              <a:off x="4122650" y="425975"/>
              <a:ext cx="2750451" cy="1899526"/>
            </a:xfrm>
            <a:prstGeom prst="rect">
              <a:avLst/>
            </a:prstGeom>
            <a:noFill/>
            <a:ln>
              <a:noFill/>
            </a:ln>
          </p:spPr>
        </p:pic>
        <p:pic>
          <p:nvPicPr>
            <p:cNvPr id="183" name="Google Shape;183;p24"/>
            <p:cNvPicPr preferRelativeResize="0"/>
            <p:nvPr/>
          </p:nvPicPr>
          <p:blipFill>
            <a:blip r:embed="rId4">
              <a:alphaModFix/>
            </a:blip>
            <a:stretch>
              <a:fillRect/>
            </a:stretch>
          </p:blipFill>
          <p:spPr>
            <a:xfrm>
              <a:off x="4728825" y="1617229"/>
              <a:ext cx="1532452" cy="575650"/>
            </a:xfrm>
            <a:prstGeom prst="rect">
              <a:avLst/>
            </a:prstGeom>
            <a:noFill/>
            <a:ln>
              <a:noFill/>
            </a:ln>
          </p:spPr>
        </p:pic>
        <p:pic>
          <p:nvPicPr>
            <p:cNvPr id="184" name="Google Shape;184;p24"/>
            <p:cNvPicPr preferRelativeResize="0"/>
            <p:nvPr/>
          </p:nvPicPr>
          <p:blipFill>
            <a:blip r:embed="rId6">
              <a:alphaModFix/>
            </a:blip>
            <a:stretch>
              <a:fillRect/>
            </a:stretch>
          </p:blipFill>
          <p:spPr>
            <a:xfrm>
              <a:off x="5244500" y="701575"/>
              <a:ext cx="501100" cy="794700"/>
            </a:xfrm>
            <a:prstGeom prst="rect">
              <a:avLst/>
            </a:prstGeom>
            <a:noFill/>
            <a:ln>
              <a:noFill/>
            </a:ln>
          </p:spPr>
        </p:pic>
      </p:grpSp>
      <p:grpSp>
        <p:nvGrpSpPr>
          <p:cNvPr id="185" name="Google Shape;185;p24"/>
          <p:cNvGrpSpPr/>
          <p:nvPr/>
        </p:nvGrpSpPr>
        <p:grpSpPr>
          <a:xfrm>
            <a:off x="1989050" y="2864375"/>
            <a:ext cx="2750451" cy="1899526"/>
            <a:chOff x="1989050" y="2864375"/>
            <a:chExt cx="2750451" cy="1899526"/>
          </a:xfrm>
        </p:grpSpPr>
        <p:pic>
          <p:nvPicPr>
            <p:cNvPr id="186" name="Google Shape;186;p24"/>
            <p:cNvPicPr preferRelativeResize="0"/>
            <p:nvPr/>
          </p:nvPicPr>
          <p:blipFill>
            <a:blip r:embed="rId3">
              <a:alphaModFix/>
            </a:blip>
            <a:stretch>
              <a:fillRect/>
            </a:stretch>
          </p:blipFill>
          <p:spPr>
            <a:xfrm>
              <a:off x="1989050" y="2864375"/>
              <a:ext cx="2750451" cy="1899526"/>
            </a:xfrm>
            <a:prstGeom prst="rect">
              <a:avLst/>
            </a:prstGeom>
            <a:noFill/>
            <a:ln>
              <a:noFill/>
            </a:ln>
          </p:spPr>
        </p:pic>
        <p:pic>
          <p:nvPicPr>
            <p:cNvPr id="187" name="Google Shape;187;p24"/>
            <p:cNvPicPr preferRelativeResize="0"/>
            <p:nvPr/>
          </p:nvPicPr>
          <p:blipFill>
            <a:blip r:embed="rId4">
              <a:alphaModFix/>
            </a:blip>
            <a:stretch>
              <a:fillRect/>
            </a:stretch>
          </p:blipFill>
          <p:spPr>
            <a:xfrm>
              <a:off x="2534200" y="4048220"/>
              <a:ext cx="1532452" cy="575650"/>
            </a:xfrm>
            <a:prstGeom prst="rect">
              <a:avLst/>
            </a:prstGeom>
            <a:noFill/>
            <a:ln>
              <a:noFill/>
            </a:ln>
          </p:spPr>
        </p:pic>
        <p:pic>
          <p:nvPicPr>
            <p:cNvPr id="188" name="Google Shape;188;p24"/>
            <p:cNvPicPr preferRelativeResize="0"/>
            <p:nvPr/>
          </p:nvPicPr>
          <p:blipFill>
            <a:blip r:embed="rId7">
              <a:alphaModFix/>
            </a:blip>
            <a:stretch>
              <a:fillRect/>
            </a:stretch>
          </p:blipFill>
          <p:spPr>
            <a:xfrm>
              <a:off x="3082875" y="3175875"/>
              <a:ext cx="435100" cy="710150"/>
            </a:xfrm>
            <a:prstGeom prst="rect">
              <a:avLst/>
            </a:prstGeom>
            <a:noFill/>
            <a:ln>
              <a:noFill/>
            </a:ln>
          </p:spPr>
        </p:pic>
      </p:grpSp>
      <p:grpSp>
        <p:nvGrpSpPr>
          <p:cNvPr id="189" name="Google Shape;189;p24"/>
          <p:cNvGrpSpPr/>
          <p:nvPr/>
        </p:nvGrpSpPr>
        <p:grpSpPr>
          <a:xfrm>
            <a:off x="5799050" y="2788175"/>
            <a:ext cx="2750451" cy="1899526"/>
            <a:chOff x="5799050" y="2788175"/>
            <a:chExt cx="2750451" cy="1899526"/>
          </a:xfrm>
        </p:grpSpPr>
        <p:pic>
          <p:nvPicPr>
            <p:cNvPr id="190" name="Google Shape;190;p24"/>
            <p:cNvPicPr preferRelativeResize="0"/>
            <p:nvPr/>
          </p:nvPicPr>
          <p:blipFill>
            <a:blip r:embed="rId3">
              <a:alphaModFix/>
            </a:blip>
            <a:stretch>
              <a:fillRect/>
            </a:stretch>
          </p:blipFill>
          <p:spPr>
            <a:xfrm>
              <a:off x="5799050" y="2788175"/>
              <a:ext cx="2750451" cy="1899526"/>
            </a:xfrm>
            <a:prstGeom prst="rect">
              <a:avLst/>
            </a:prstGeom>
            <a:noFill/>
            <a:ln>
              <a:noFill/>
            </a:ln>
          </p:spPr>
        </p:pic>
        <p:pic>
          <p:nvPicPr>
            <p:cNvPr id="191" name="Google Shape;191;p24"/>
            <p:cNvPicPr preferRelativeResize="0"/>
            <p:nvPr/>
          </p:nvPicPr>
          <p:blipFill>
            <a:blip r:embed="rId4">
              <a:alphaModFix/>
            </a:blip>
            <a:stretch>
              <a:fillRect/>
            </a:stretch>
          </p:blipFill>
          <p:spPr>
            <a:xfrm>
              <a:off x="6408050" y="3968095"/>
              <a:ext cx="1532452" cy="575650"/>
            </a:xfrm>
            <a:prstGeom prst="rect">
              <a:avLst/>
            </a:prstGeom>
            <a:noFill/>
            <a:ln>
              <a:noFill/>
            </a:ln>
          </p:spPr>
        </p:pic>
        <p:pic>
          <p:nvPicPr>
            <p:cNvPr id="192" name="Google Shape;192;p24"/>
            <p:cNvPicPr preferRelativeResize="0"/>
            <p:nvPr/>
          </p:nvPicPr>
          <p:blipFill>
            <a:blip r:embed="rId8">
              <a:alphaModFix/>
            </a:blip>
            <a:stretch>
              <a:fillRect/>
            </a:stretch>
          </p:blipFill>
          <p:spPr>
            <a:xfrm>
              <a:off x="6923722" y="3028587"/>
              <a:ext cx="501100" cy="857438"/>
            </a:xfrm>
            <a:prstGeom prst="rect">
              <a:avLst/>
            </a:prstGeom>
            <a:noFill/>
            <a:ln>
              <a:noFill/>
            </a:ln>
          </p:spPr>
        </p:pic>
      </p:grpSp>
      <p:sp>
        <p:nvSpPr>
          <p:cNvPr id="193" name="Google Shape;193;p24"/>
          <p:cNvSpPr txBox="1"/>
          <p:nvPr/>
        </p:nvSpPr>
        <p:spPr>
          <a:xfrm>
            <a:off x="7035225" y="257975"/>
            <a:ext cx="20382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500">
                <a:latin typeface="Do Hyeon"/>
                <a:ea typeface="Do Hyeon"/>
                <a:cs typeface="Do Hyeon"/>
                <a:sym typeface="Do Hyeon"/>
              </a:rPr>
              <a:t>VM World</a:t>
            </a:r>
            <a:endParaRPr sz="2500">
              <a:latin typeface="Do Hyeon"/>
              <a:ea typeface="Do Hyeon"/>
              <a:cs typeface="Do Hyeon"/>
              <a:sym typeface="Do Hyeon"/>
            </a:endParaRPr>
          </a:p>
        </p:txBody>
      </p:sp>
      <p:pic>
        <p:nvPicPr>
          <p:cNvPr id="194" name="Google Shape;194;p24"/>
          <p:cNvPicPr preferRelativeResize="0"/>
          <p:nvPr/>
        </p:nvPicPr>
        <p:blipFill>
          <a:blip r:embed="rId9">
            <a:alphaModFix/>
          </a:blip>
          <a:stretch>
            <a:fillRect/>
          </a:stretch>
        </p:blipFill>
        <p:spPr>
          <a:xfrm>
            <a:off x="7157850" y="955451"/>
            <a:ext cx="1684253" cy="16842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300"/>
                                        <p:tgtEl>
                                          <p:spTgt spid="194"/>
                                        </p:tgtEl>
                                        <p:attrNameLst>
                                          <p:attrName>ppt_w</p:attrName>
                                        </p:attrNameLst>
                                      </p:cBhvr>
                                      <p:tavLst>
                                        <p:tav fmla="" tm="0">
                                          <p:val>
                                            <p:strVal val="0"/>
                                          </p:val>
                                        </p:tav>
                                        <p:tav fmla="" tm="100000">
                                          <p:val>
                                            <p:strVal val="#ppt_w"/>
                                          </p:val>
                                        </p:tav>
                                      </p:tavLst>
                                    </p:anim>
                                    <p:anim calcmode="lin" valueType="num">
                                      <p:cBhvr additive="base">
                                        <p:cTn dur="1300"/>
                                        <p:tgtEl>
                                          <p:spTgt spid="19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25"/>
          <p:cNvPicPr preferRelativeResize="0"/>
          <p:nvPr/>
        </p:nvPicPr>
        <p:blipFill>
          <a:blip r:embed="rId3">
            <a:alphaModFix/>
          </a:blip>
          <a:stretch>
            <a:fillRect/>
          </a:stretch>
        </p:blipFill>
        <p:spPr>
          <a:xfrm>
            <a:off x="78275" y="152400"/>
            <a:ext cx="7006262" cy="4838700"/>
          </a:xfrm>
          <a:prstGeom prst="rect">
            <a:avLst/>
          </a:prstGeom>
          <a:noFill/>
          <a:ln>
            <a:noFill/>
          </a:ln>
        </p:spPr>
      </p:pic>
      <p:pic>
        <p:nvPicPr>
          <p:cNvPr id="200" name="Google Shape;200;p25"/>
          <p:cNvPicPr preferRelativeResize="0"/>
          <p:nvPr/>
        </p:nvPicPr>
        <p:blipFill>
          <a:blip r:embed="rId4">
            <a:alphaModFix/>
          </a:blip>
          <a:stretch>
            <a:fillRect/>
          </a:stretch>
        </p:blipFill>
        <p:spPr>
          <a:xfrm>
            <a:off x="7516075" y="586050"/>
            <a:ext cx="764075" cy="1134765"/>
          </a:xfrm>
          <a:prstGeom prst="rect">
            <a:avLst/>
          </a:prstGeom>
          <a:noFill/>
          <a:ln>
            <a:noFill/>
          </a:ln>
        </p:spPr>
      </p:pic>
      <p:pic>
        <p:nvPicPr>
          <p:cNvPr id="201" name="Google Shape;201;p25"/>
          <p:cNvPicPr preferRelativeResize="0"/>
          <p:nvPr/>
        </p:nvPicPr>
        <p:blipFill>
          <a:blip r:embed="rId5">
            <a:alphaModFix/>
          </a:blip>
          <a:stretch>
            <a:fillRect/>
          </a:stretch>
        </p:blipFill>
        <p:spPr>
          <a:xfrm>
            <a:off x="4223225" y="3230300"/>
            <a:ext cx="764075" cy="1211715"/>
          </a:xfrm>
          <a:prstGeom prst="rect">
            <a:avLst/>
          </a:prstGeom>
          <a:noFill/>
          <a:ln>
            <a:noFill/>
          </a:ln>
        </p:spPr>
      </p:pic>
      <p:sp>
        <p:nvSpPr>
          <p:cNvPr id="202" name="Google Shape;202;p25"/>
          <p:cNvSpPr txBox="1"/>
          <p:nvPr/>
        </p:nvSpPr>
        <p:spPr>
          <a:xfrm>
            <a:off x="6396150" y="105575"/>
            <a:ext cx="26160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500">
                <a:latin typeface="Do Hyeon"/>
                <a:ea typeface="Do Hyeon"/>
                <a:cs typeface="Do Hyeon"/>
                <a:sym typeface="Do Hyeon"/>
              </a:rPr>
              <a:t>Container </a:t>
            </a:r>
            <a:r>
              <a:rPr lang="ko" sz="2500">
                <a:latin typeface="Do Hyeon"/>
                <a:ea typeface="Do Hyeon"/>
                <a:cs typeface="Do Hyeon"/>
                <a:sym typeface="Do Hyeon"/>
              </a:rPr>
              <a:t>World</a:t>
            </a:r>
            <a:endParaRPr sz="2500">
              <a:latin typeface="Do Hyeon"/>
              <a:ea typeface="Do Hyeon"/>
              <a:cs typeface="Do Hyeon"/>
              <a:sym typeface="Do Hyeon"/>
            </a:endParaRPr>
          </a:p>
        </p:txBody>
      </p:sp>
      <p:grpSp>
        <p:nvGrpSpPr>
          <p:cNvPr id="203" name="Google Shape;203;p25"/>
          <p:cNvGrpSpPr/>
          <p:nvPr/>
        </p:nvGrpSpPr>
        <p:grpSpPr>
          <a:xfrm>
            <a:off x="1047650" y="533500"/>
            <a:ext cx="6744250" cy="2380225"/>
            <a:chOff x="2038250" y="533500"/>
            <a:chExt cx="6744250" cy="2380225"/>
          </a:xfrm>
        </p:grpSpPr>
        <p:grpSp>
          <p:nvGrpSpPr>
            <p:cNvPr id="204" name="Google Shape;204;p25"/>
            <p:cNvGrpSpPr/>
            <p:nvPr/>
          </p:nvGrpSpPr>
          <p:grpSpPr>
            <a:xfrm>
              <a:off x="2038250" y="533500"/>
              <a:ext cx="4897200" cy="2380225"/>
              <a:chOff x="2038250" y="533500"/>
              <a:chExt cx="4897200" cy="2380225"/>
            </a:xfrm>
          </p:grpSpPr>
          <p:cxnSp>
            <p:nvCxnSpPr>
              <p:cNvPr id="205" name="Google Shape;205;p25"/>
              <p:cNvCxnSpPr/>
              <p:nvPr/>
            </p:nvCxnSpPr>
            <p:spPr>
              <a:xfrm>
                <a:off x="2038250" y="2790625"/>
                <a:ext cx="4897200" cy="82200"/>
              </a:xfrm>
              <a:prstGeom prst="straightConnector1">
                <a:avLst/>
              </a:prstGeom>
              <a:noFill/>
              <a:ln cap="flat" cmpd="sng" w="76200">
                <a:solidFill>
                  <a:srgbClr val="FF0000"/>
                </a:solidFill>
                <a:prstDash val="solid"/>
                <a:round/>
                <a:headEnd len="med" w="med" type="none"/>
                <a:tailEnd len="med" w="med" type="none"/>
              </a:ln>
            </p:spPr>
          </p:cxnSp>
          <p:cxnSp>
            <p:nvCxnSpPr>
              <p:cNvPr id="206" name="Google Shape;206;p25"/>
              <p:cNvCxnSpPr/>
              <p:nvPr/>
            </p:nvCxnSpPr>
            <p:spPr>
              <a:xfrm>
                <a:off x="6908150" y="1928825"/>
                <a:ext cx="27300" cy="984900"/>
              </a:xfrm>
              <a:prstGeom prst="straightConnector1">
                <a:avLst/>
              </a:prstGeom>
              <a:noFill/>
              <a:ln cap="flat" cmpd="sng" w="76200">
                <a:solidFill>
                  <a:srgbClr val="FF0000"/>
                </a:solidFill>
                <a:prstDash val="solid"/>
                <a:round/>
                <a:headEnd len="med" w="med" type="none"/>
                <a:tailEnd len="med" w="med" type="none"/>
              </a:ln>
            </p:spPr>
          </p:cxnSp>
          <p:cxnSp>
            <p:nvCxnSpPr>
              <p:cNvPr id="207" name="Google Shape;207;p25"/>
              <p:cNvCxnSpPr/>
              <p:nvPr/>
            </p:nvCxnSpPr>
            <p:spPr>
              <a:xfrm>
                <a:off x="4527925" y="533500"/>
                <a:ext cx="2366700" cy="1395300"/>
              </a:xfrm>
              <a:prstGeom prst="straightConnector1">
                <a:avLst/>
              </a:prstGeom>
              <a:noFill/>
              <a:ln cap="flat" cmpd="sng" w="76200">
                <a:solidFill>
                  <a:srgbClr val="FF0000"/>
                </a:solidFill>
                <a:prstDash val="solid"/>
                <a:round/>
                <a:headEnd len="med" w="med" type="none"/>
                <a:tailEnd len="med" w="med" type="none"/>
              </a:ln>
            </p:spPr>
          </p:cxnSp>
          <p:cxnSp>
            <p:nvCxnSpPr>
              <p:cNvPr id="208" name="Google Shape;208;p25"/>
              <p:cNvCxnSpPr/>
              <p:nvPr/>
            </p:nvCxnSpPr>
            <p:spPr>
              <a:xfrm flipH="1" rot="10800000">
                <a:off x="2065600" y="547125"/>
                <a:ext cx="2421300" cy="1368000"/>
              </a:xfrm>
              <a:prstGeom prst="straightConnector1">
                <a:avLst/>
              </a:prstGeom>
              <a:noFill/>
              <a:ln cap="flat" cmpd="sng" w="76200">
                <a:solidFill>
                  <a:srgbClr val="FF0000"/>
                </a:solidFill>
                <a:prstDash val="solid"/>
                <a:round/>
                <a:headEnd len="med" w="med" type="none"/>
                <a:tailEnd len="med" w="med" type="none"/>
              </a:ln>
            </p:spPr>
          </p:cxnSp>
          <p:cxnSp>
            <p:nvCxnSpPr>
              <p:cNvPr id="209" name="Google Shape;209;p25"/>
              <p:cNvCxnSpPr/>
              <p:nvPr/>
            </p:nvCxnSpPr>
            <p:spPr>
              <a:xfrm>
                <a:off x="2051925" y="1915125"/>
                <a:ext cx="0" cy="889200"/>
              </a:xfrm>
              <a:prstGeom prst="straightConnector1">
                <a:avLst/>
              </a:prstGeom>
              <a:noFill/>
              <a:ln cap="flat" cmpd="sng" w="76200">
                <a:solidFill>
                  <a:srgbClr val="FF0000"/>
                </a:solidFill>
                <a:prstDash val="solid"/>
                <a:round/>
                <a:headEnd len="med" w="med" type="none"/>
                <a:tailEnd len="med" w="med" type="none"/>
              </a:ln>
            </p:spPr>
          </p:cxnSp>
        </p:grpSp>
        <p:sp>
          <p:nvSpPr>
            <p:cNvPr id="210" name="Google Shape;210;p25"/>
            <p:cNvSpPr txBox="1"/>
            <p:nvPr/>
          </p:nvSpPr>
          <p:spPr>
            <a:xfrm>
              <a:off x="7031400" y="1132013"/>
              <a:ext cx="17511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FF0000"/>
                  </a:solidFill>
                  <a:latin typeface="Lato"/>
                  <a:ea typeface="Lato"/>
                  <a:cs typeface="Lato"/>
                  <a:sym typeface="Lato"/>
                </a:rPr>
                <a:t>Namespace</a:t>
              </a:r>
              <a:endParaRPr b="1">
                <a:solidFill>
                  <a:srgbClr val="FF0000"/>
                </a:solidFill>
                <a:latin typeface="Lato"/>
                <a:ea typeface="Lato"/>
                <a:cs typeface="Lato"/>
                <a:sym typeface="Lato"/>
              </a:endParaRPr>
            </a:p>
          </p:txBody>
        </p:sp>
      </p:grpSp>
      <p:grpSp>
        <p:nvGrpSpPr>
          <p:cNvPr id="211" name="Google Shape;211;p25"/>
          <p:cNvGrpSpPr/>
          <p:nvPr/>
        </p:nvGrpSpPr>
        <p:grpSpPr>
          <a:xfrm>
            <a:off x="980550" y="3092050"/>
            <a:ext cx="7299600" cy="1641600"/>
            <a:chOff x="1922350" y="654575"/>
            <a:chExt cx="7299600" cy="1641600"/>
          </a:xfrm>
        </p:grpSpPr>
        <p:sp>
          <p:nvSpPr>
            <p:cNvPr id="212" name="Google Shape;212;p25"/>
            <p:cNvSpPr/>
            <p:nvPr/>
          </p:nvSpPr>
          <p:spPr>
            <a:xfrm>
              <a:off x="1922350" y="654575"/>
              <a:ext cx="5020500" cy="1641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txBox="1"/>
            <p:nvPr/>
          </p:nvSpPr>
          <p:spPr>
            <a:xfrm>
              <a:off x="7470850" y="1350288"/>
              <a:ext cx="17511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FF0000"/>
                  </a:solidFill>
                  <a:latin typeface="Lato"/>
                  <a:ea typeface="Lato"/>
                  <a:cs typeface="Lato"/>
                  <a:sym typeface="Lato"/>
                </a:rPr>
                <a:t>Namespace</a:t>
              </a:r>
              <a:endParaRPr b="1">
                <a:solidFill>
                  <a:srgbClr val="FF0000"/>
                </a:solidFill>
                <a:latin typeface="Lato"/>
                <a:ea typeface="Lato"/>
                <a:cs typeface="Lato"/>
                <a:sym typeface="Lato"/>
              </a:endParaRPr>
            </a:p>
          </p:txBody>
        </p:sp>
      </p:grpSp>
      <p:grpSp>
        <p:nvGrpSpPr>
          <p:cNvPr id="214" name="Google Shape;214;p25"/>
          <p:cNvGrpSpPr/>
          <p:nvPr/>
        </p:nvGrpSpPr>
        <p:grpSpPr>
          <a:xfrm>
            <a:off x="2560525" y="1284413"/>
            <a:ext cx="2615873" cy="1335025"/>
            <a:chOff x="3551125" y="1284413"/>
            <a:chExt cx="2615873" cy="1335025"/>
          </a:xfrm>
        </p:grpSpPr>
        <p:pic>
          <p:nvPicPr>
            <p:cNvPr id="215" name="Google Shape;215;p25"/>
            <p:cNvPicPr preferRelativeResize="0"/>
            <p:nvPr/>
          </p:nvPicPr>
          <p:blipFill>
            <a:blip r:embed="rId6">
              <a:alphaModFix/>
            </a:blip>
            <a:stretch>
              <a:fillRect/>
            </a:stretch>
          </p:blipFill>
          <p:spPr>
            <a:xfrm>
              <a:off x="3551125" y="1636788"/>
              <a:ext cx="2615873" cy="982650"/>
            </a:xfrm>
            <a:prstGeom prst="rect">
              <a:avLst/>
            </a:prstGeom>
            <a:noFill/>
            <a:ln>
              <a:noFill/>
            </a:ln>
          </p:spPr>
        </p:pic>
        <p:sp>
          <p:nvSpPr>
            <p:cNvPr id="216" name="Google Shape;216;p25"/>
            <p:cNvSpPr txBox="1"/>
            <p:nvPr/>
          </p:nvSpPr>
          <p:spPr>
            <a:xfrm>
              <a:off x="4059600" y="1284413"/>
              <a:ext cx="17511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0000FF"/>
                  </a:solidFill>
                  <a:latin typeface="Lato"/>
                  <a:ea typeface="Lato"/>
                  <a:cs typeface="Lato"/>
                  <a:sym typeface="Lato"/>
                </a:rPr>
                <a:t>Resources</a:t>
              </a:r>
              <a:endParaRPr b="1">
                <a:solidFill>
                  <a:srgbClr val="0000FF"/>
                </a:solidFill>
                <a:latin typeface="Lato"/>
                <a:ea typeface="Lato"/>
                <a:cs typeface="Lato"/>
                <a:sym typeface="Lato"/>
              </a:endParaRPr>
            </a:p>
          </p:txBody>
        </p:sp>
      </p:grpSp>
      <p:grpSp>
        <p:nvGrpSpPr>
          <p:cNvPr id="217" name="Google Shape;217;p25"/>
          <p:cNvGrpSpPr/>
          <p:nvPr/>
        </p:nvGrpSpPr>
        <p:grpSpPr>
          <a:xfrm>
            <a:off x="1300100" y="3344838"/>
            <a:ext cx="2690150" cy="1393025"/>
            <a:chOff x="2290700" y="3344838"/>
            <a:chExt cx="2690150" cy="1393025"/>
          </a:xfrm>
        </p:grpSpPr>
        <p:pic>
          <p:nvPicPr>
            <p:cNvPr id="218" name="Google Shape;218;p25"/>
            <p:cNvPicPr preferRelativeResize="0"/>
            <p:nvPr/>
          </p:nvPicPr>
          <p:blipFill>
            <a:blip r:embed="rId6">
              <a:alphaModFix/>
            </a:blip>
            <a:stretch>
              <a:fillRect/>
            </a:stretch>
          </p:blipFill>
          <p:spPr>
            <a:xfrm>
              <a:off x="2290700" y="3344838"/>
              <a:ext cx="2615873" cy="982650"/>
            </a:xfrm>
            <a:prstGeom prst="rect">
              <a:avLst/>
            </a:prstGeom>
            <a:noFill/>
            <a:ln>
              <a:noFill/>
            </a:ln>
          </p:spPr>
        </p:pic>
        <p:sp>
          <p:nvSpPr>
            <p:cNvPr id="219" name="Google Shape;219;p25"/>
            <p:cNvSpPr txBox="1"/>
            <p:nvPr/>
          </p:nvSpPr>
          <p:spPr>
            <a:xfrm>
              <a:off x="3229750" y="4327463"/>
              <a:ext cx="17511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solidFill>
                    <a:srgbClr val="0000FF"/>
                  </a:solidFill>
                  <a:latin typeface="Lato"/>
                  <a:ea typeface="Lato"/>
                  <a:cs typeface="Lato"/>
                  <a:sym typeface="Lato"/>
                </a:rPr>
                <a:t>Resources</a:t>
              </a:r>
              <a:endParaRPr b="1">
                <a:solidFill>
                  <a:srgbClr val="0000FF"/>
                </a:solidFill>
                <a:latin typeface="Lato"/>
                <a:ea typeface="Lato"/>
                <a:cs typeface="Lato"/>
                <a:sym typeface="Lato"/>
              </a:endParaRPr>
            </a:p>
          </p:txBody>
        </p:sp>
      </p:grpSp>
      <p:grpSp>
        <p:nvGrpSpPr>
          <p:cNvPr id="220" name="Google Shape;220;p25"/>
          <p:cNvGrpSpPr/>
          <p:nvPr/>
        </p:nvGrpSpPr>
        <p:grpSpPr>
          <a:xfrm>
            <a:off x="7791900" y="1720825"/>
            <a:ext cx="1009650" cy="1939925"/>
            <a:chOff x="7791900" y="1720825"/>
            <a:chExt cx="1009650" cy="1939925"/>
          </a:xfrm>
        </p:grpSpPr>
        <p:pic>
          <p:nvPicPr>
            <p:cNvPr id="221" name="Google Shape;221;p25"/>
            <p:cNvPicPr preferRelativeResize="0"/>
            <p:nvPr/>
          </p:nvPicPr>
          <p:blipFill>
            <a:blip r:embed="rId7">
              <a:alphaModFix/>
            </a:blip>
            <a:stretch>
              <a:fillRect/>
            </a:stretch>
          </p:blipFill>
          <p:spPr>
            <a:xfrm>
              <a:off x="7791900" y="2270100"/>
              <a:ext cx="1009650" cy="1390650"/>
            </a:xfrm>
            <a:prstGeom prst="rect">
              <a:avLst/>
            </a:prstGeom>
            <a:noFill/>
            <a:ln>
              <a:noFill/>
            </a:ln>
          </p:spPr>
        </p:pic>
        <p:sp>
          <p:nvSpPr>
            <p:cNvPr id="222" name="Google Shape;222;p25"/>
            <p:cNvSpPr txBox="1"/>
            <p:nvPr/>
          </p:nvSpPr>
          <p:spPr>
            <a:xfrm>
              <a:off x="7882225" y="1720825"/>
              <a:ext cx="7641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2000">
                  <a:solidFill>
                    <a:srgbClr val="00FF00"/>
                  </a:solidFill>
                  <a:latin typeface="Lato"/>
                  <a:ea typeface="Lato"/>
                  <a:cs typeface="Lato"/>
                  <a:sym typeface="Lato"/>
                </a:rPr>
                <a:t>LXC</a:t>
              </a:r>
              <a:endParaRPr b="1" sz="2000">
                <a:solidFill>
                  <a:srgbClr val="00FF00"/>
                </a:solidFill>
                <a:latin typeface="Lato"/>
                <a:ea typeface="Lato"/>
                <a:cs typeface="Lato"/>
                <a:sym typeface="Lato"/>
              </a:endParaRPr>
            </a:p>
          </p:txBody>
        </p:sp>
      </p:grpSp>
      <p:cxnSp>
        <p:nvCxnSpPr>
          <p:cNvPr id="223" name="Google Shape;223;p25"/>
          <p:cNvCxnSpPr>
            <a:endCxn id="221" idx="1"/>
          </p:cNvCxnSpPr>
          <p:nvPr/>
        </p:nvCxnSpPr>
        <p:spPr>
          <a:xfrm rot="5400000">
            <a:off x="7236000" y="2311125"/>
            <a:ext cx="1210200" cy="98400"/>
          </a:xfrm>
          <a:prstGeom prst="curvedConnector4">
            <a:avLst>
              <a:gd fmla="val 21272" name="adj1"/>
              <a:gd fmla="val 341997" name="adj2"/>
            </a:avLst>
          </a:prstGeom>
          <a:noFill/>
          <a:ln cap="flat" cmpd="sng" w="9525">
            <a:solidFill>
              <a:schemeClr val="dk2"/>
            </a:solidFill>
            <a:prstDash val="solid"/>
            <a:round/>
            <a:headEnd len="med" w="med" type="none"/>
            <a:tailEnd len="med" w="med" type="stealth"/>
          </a:ln>
        </p:spPr>
      </p:cxnSp>
      <p:pic>
        <p:nvPicPr>
          <p:cNvPr id="224" name="Google Shape;224;p25"/>
          <p:cNvPicPr preferRelativeResize="0"/>
          <p:nvPr/>
        </p:nvPicPr>
        <p:blipFill>
          <a:blip r:embed="rId4">
            <a:alphaModFix/>
          </a:blip>
          <a:stretch>
            <a:fillRect/>
          </a:stretch>
        </p:blipFill>
        <p:spPr>
          <a:xfrm>
            <a:off x="1840325" y="1484650"/>
            <a:ext cx="764075" cy="1134765"/>
          </a:xfrm>
          <a:prstGeom prst="rect">
            <a:avLst/>
          </a:prstGeom>
          <a:noFill/>
          <a:ln>
            <a:noFill/>
          </a:ln>
        </p:spPr>
      </p:pic>
      <p:pic>
        <p:nvPicPr>
          <p:cNvPr id="225" name="Google Shape;225;p25"/>
          <p:cNvPicPr preferRelativeResize="0"/>
          <p:nvPr/>
        </p:nvPicPr>
        <p:blipFill>
          <a:blip r:embed="rId5">
            <a:alphaModFix/>
          </a:blip>
          <a:stretch>
            <a:fillRect/>
          </a:stretch>
        </p:blipFill>
        <p:spPr>
          <a:xfrm>
            <a:off x="7952975" y="3896200"/>
            <a:ext cx="764075" cy="1211715"/>
          </a:xfrm>
          <a:prstGeom prst="rect">
            <a:avLst/>
          </a:prstGeom>
          <a:noFill/>
          <a:ln>
            <a:noFill/>
          </a:ln>
        </p:spPr>
      </p:pic>
      <p:cxnSp>
        <p:nvCxnSpPr>
          <p:cNvPr id="226" name="Google Shape;226;p25"/>
          <p:cNvCxnSpPr>
            <a:stCxn id="225" idx="1"/>
            <a:endCxn id="221" idx="1"/>
          </p:cNvCxnSpPr>
          <p:nvPr/>
        </p:nvCxnSpPr>
        <p:spPr>
          <a:xfrm rot="10800000">
            <a:off x="7791875" y="2965458"/>
            <a:ext cx="161100" cy="1536600"/>
          </a:xfrm>
          <a:prstGeom prst="curvedConnector3">
            <a:avLst>
              <a:gd fmla="val 247796" name="adj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300"/>
                                          </p:stCondLst>
                                        </p:cTn>
                                        <p:tgtEl>
                                          <p:spTgt spid="223"/>
                                        </p:tgtEl>
                                        <p:attrNameLst>
                                          <p:attrName>style.visibility</p:attrName>
                                        </p:attrNameLst>
                                      </p:cBhvr>
                                      <p:to>
                                        <p:strVal val="hidden"/>
                                      </p:to>
                                    </p:set>
                                  </p:childTnLst>
                                </p:cTn>
                              </p:par>
                            </p:childTnLst>
                          </p:cTn>
                        </p:par>
                        <p:par>
                          <p:cTn fill="hold">
                            <p:stCondLst>
                              <p:cond delay="300"/>
                            </p:stCondLst>
                            <p:childTnLst>
                              <p:par>
                                <p:cTn fill="hold" nodeType="afterEffect" presetClass="exit" presetID="1" presetSubtype="0">
                                  <p:stCondLst>
                                    <p:cond delay="0"/>
                                  </p:stCondLst>
                                  <p:childTnLst>
                                    <p:set>
                                      <p:cBhvr>
                                        <p:cTn dur="1" fill="hold">
                                          <p:stCondLst>
                                            <p:cond delay="300"/>
                                          </p:stCondLst>
                                        </p:cTn>
                                        <p:tgtEl>
                                          <p:spTgt spid="200"/>
                                        </p:tgtEl>
                                        <p:attrNameLst>
                                          <p:attrName>style.visibility</p:attrName>
                                        </p:attrNameLst>
                                      </p:cBhvr>
                                      <p:to>
                                        <p:strVal val="hidden"/>
                                      </p:to>
                                    </p:se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300"/>
                                          </p:stCondLst>
                                        </p:cTn>
                                        <p:tgtEl>
                                          <p:spTgt spid="226"/>
                                        </p:tgtEl>
                                        <p:attrNameLst>
                                          <p:attrName>style.visibility</p:attrName>
                                        </p:attrNameLst>
                                      </p:cBhvr>
                                      <p:to>
                                        <p:strVal val="hidden"/>
                                      </p:to>
                                    </p:set>
                                  </p:childTnLst>
                                </p:cTn>
                              </p:par>
                            </p:childTnLst>
                          </p:cTn>
                        </p:par>
                        <p:par>
                          <p:cTn fill="hold">
                            <p:stCondLst>
                              <p:cond delay="300"/>
                            </p:stCondLst>
                            <p:childTnLst>
                              <p:par>
                                <p:cTn fill="hold" nodeType="afterEffect" presetClass="exit" presetID="1" presetSubtype="0">
                                  <p:stCondLst>
                                    <p:cond delay="0"/>
                                  </p:stCondLst>
                                  <p:childTnLst>
                                    <p:set>
                                      <p:cBhvr>
                                        <p:cTn dur="1" fill="hold">
                                          <p:stCondLst>
                                            <p:cond delay="300"/>
                                          </p:stCondLst>
                                        </p:cTn>
                                        <p:tgtEl>
                                          <p:spTgt spid="225"/>
                                        </p:tgtEl>
                                        <p:attrNameLst>
                                          <p:attrName>style.visibility</p:attrName>
                                        </p:attrNameLst>
                                      </p:cBhvr>
                                      <p:to>
                                        <p:strVal val="hidden"/>
                                      </p:to>
                                    </p:se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6"/>
          <p:cNvSpPr txBox="1"/>
          <p:nvPr/>
        </p:nvSpPr>
        <p:spPr>
          <a:xfrm>
            <a:off x="633100" y="685900"/>
            <a:ext cx="14265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200">
                <a:latin typeface="Do Hyeon"/>
                <a:ea typeface="Do Hyeon"/>
                <a:cs typeface="Do Hyeon"/>
                <a:sym typeface="Do Hyeon"/>
              </a:rPr>
              <a:t>2013</a:t>
            </a:r>
            <a:r>
              <a:rPr lang="ko" sz="3200">
                <a:latin typeface="Do Hyeon"/>
                <a:ea typeface="Do Hyeon"/>
                <a:cs typeface="Do Hyeon"/>
                <a:sym typeface="Do Hyeon"/>
              </a:rPr>
              <a:t>년</a:t>
            </a:r>
            <a:endParaRPr sz="3200">
              <a:latin typeface="Do Hyeon"/>
              <a:ea typeface="Do Hyeon"/>
              <a:cs typeface="Do Hyeon"/>
              <a:sym typeface="Do Hyeon"/>
            </a:endParaRPr>
          </a:p>
        </p:txBody>
      </p:sp>
      <p:sp>
        <p:nvSpPr>
          <p:cNvPr id="232" name="Google Shape;232;p26"/>
          <p:cNvSpPr txBox="1"/>
          <p:nvPr/>
        </p:nvSpPr>
        <p:spPr>
          <a:xfrm>
            <a:off x="4590050" y="304900"/>
            <a:ext cx="1426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500">
                <a:solidFill>
                  <a:srgbClr val="0000FF"/>
                </a:solidFill>
                <a:latin typeface="Do Hyeon"/>
                <a:ea typeface="Do Hyeon"/>
                <a:cs typeface="Do Hyeon"/>
                <a:sym typeface="Do Hyeon"/>
              </a:rPr>
              <a:t>G</a:t>
            </a:r>
            <a:r>
              <a:rPr lang="ko" sz="3500">
                <a:solidFill>
                  <a:srgbClr val="FF0000"/>
                </a:solidFill>
                <a:latin typeface="Do Hyeon"/>
                <a:ea typeface="Do Hyeon"/>
                <a:cs typeface="Do Hyeon"/>
                <a:sym typeface="Do Hyeon"/>
              </a:rPr>
              <a:t>o</a:t>
            </a:r>
            <a:r>
              <a:rPr lang="ko" sz="3500">
                <a:solidFill>
                  <a:srgbClr val="FFFF00"/>
                </a:solidFill>
                <a:latin typeface="Do Hyeon"/>
                <a:ea typeface="Do Hyeon"/>
                <a:cs typeface="Do Hyeon"/>
                <a:sym typeface="Do Hyeon"/>
              </a:rPr>
              <a:t>o</a:t>
            </a:r>
            <a:r>
              <a:rPr lang="ko" sz="3500">
                <a:solidFill>
                  <a:srgbClr val="0000FF"/>
                </a:solidFill>
                <a:latin typeface="Do Hyeon"/>
                <a:ea typeface="Do Hyeon"/>
                <a:cs typeface="Do Hyeon"/>
                <a:sym typeface="Do Hyeon"/>
              </a:rPr>
              <a:t>g</a:t>
            </a:r>
            <a:r>
              <a:rPr lang="ko" sz="3500">
                <a:solidFill>
                  <a:srgbClr val="38761D"/>
                </a:solidFill>
                <a:latin typeface="Do Hyeon"/>
                <a:ea typeface="Do Hyeon"/>
                <a:cs typeface="Do Hyeon"/>
                <a:sym typeface="Do Hyeon"/>
              </a:rPr>
              <a:t>l</a:t>
            </a:r>
            <a:r>
              <a:rPr lang="ko" sz="3500">
                <a:solidFill>
                  <a:srgbClr val="FF0000"/>
                </a:solidFill>
                <a:latin typeface="Do Hyeon"/>
                <a:ea typeface="Do Hyeon"/>
                <a:cs typeface="Do Hyeon"/>
                <a:sym typeface="Do Hyeon"/>
              </a:rPr>
              <a:t>e</a:t>
            </a:r>
            <a:endParaRPr sz="3500">
              <a:solidFill>
                <a:srgbClr val="FF0000"/>
              </a:solidFill>
              <a:latin typeface="Do Hyeon"/>
              <a:ea typeface="Do Hyeon"/>
              <a:cs typeface="Do Hyeon"/>
              <a:sym typeface="Do Hyeon"/>
            </a:endParaRPr>
          </a:p>
        </p:txBody>
      </p:sp>
      <p:sp>
        <p:nvSpPr>
          <p:cNvPr id="233" name="Google Shape;233;p26"/>
          <p:cNvSpPr txBox="1"/>
          <p:nvPr/>
        </p:nvSpPr>
        <p:spPr>
          <a:xfrm>
            <a:off x="1941550" y="911688"/>
            <a:ext cx="6765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400">
                <a:latin typeface="Do Hyeon"/>
                <a:ea typeface="Do Hyeon"/>
                <a:cs typeface="Do Hyeon"/>
                <a:sym typeface="Do Hyeon"/>
              </a:rPr>
              <a:t>LMCTFY(</a:t>
            </a:r>
            <a:r>
              <a:rPr lang="ko" sz="2400">
                <a:solidFill>
                  <a:srgbClr val="FF0000"/>
                </a:solidFill>
                <a:latin typeface="Do Hyeon"/>
                <a:ea typeface="Do Hyeon"/>
                <a:cs typeface="Do Hyeon"/>
                <a:sym typeface="Do Hyeon"/>
              </a:rPr>
              <a:t>L</a:t>
            </a:r>
            <a:r>
              <a:rPr lang="ko" sz="2400">
                <a:latin typeface="Do Hyeon"/>
                <a:ea typeface="Do Hyeon"/>
                <a:cs typeface="Do Hyeon"/>
                <a:sym typeface="Do Hyeon"/>
              </a:rPr>
              <a:t>et </a:t>
            </a:r>
            <a:r>
              <a:rPr lang="ko" sz="2400">
                <a:solidFill>
                  <a:srgbClr val="FF0000"/>
                </a:solidFill>
                <a:latin typeface="Do Hyeon"/>
                <a:ea typeface="Do Hyeon"/>
                <a:cs typeface="Do Hyeon"/>
                <a:sym typeface="Do Hyeon"/>
              </a:rPr>
              <a:t>M</a:t>
            </a:r>
            <a:r>
              <a:rPr lang="ko" sz="2400">
                <a:latin typeface="Do Hyeon"/>
                <a:ea typeface="Do Hyeon"/>
                <a:cs typeface="Do Hyeon"/>
                <a:sym typeface="Do Hyeon"/>
              </a:rPr>
              <a:t>e </a:t>
            </a:r>
            <a:r>
              <a:rPr lang="ko" sz="2400">
                <a:solidFill>
                  <a:srgbClr val="FF0000"/>
                </a:solidFill>
                <a:latin typeface="Do Hyeon"/>
                <a:ea typeface="Do Hyeon"/>
                <a:cs typeface="Do Hyeon"/>
                <a:sym typeface="Do Hyeon"/>
              </a:rPr>
              <a:t>C</a:t>
            </a:r>
            <a:r>
              <a:rPr lang="ko" sz="2400">
                <a:latin typeface="Do Hyeon"/>
                <a:ea typeface="Do Hyeon"/>
                <a:cs typeface="Do Hyeon"/>
                <a:sym typeface="Do Hyeon"/>
              </a:rPr>
              <a:t>ontain </a:t>
            </a:r>
            <a:r>
              <a:rPr lang="ko" sz="2400">
                <a:solidFill>
                  <a:srgbClr val="FF0000"/>
                </a:solidFill>
                <a:latin typeface="Do Hyeon"/>
                <a:ea typeface="Do Hyeon"/>
                <a:cs typeface="Do Hyeon"/>
                <a:sym typeface="Do Hyeon"/>
              </a:rPr>
              <a:t>T</a:t>
            </a:r>
            <a:r>
              <a:rPr lang="ko" sz="2400">
                <a:latin typeface="Do Hyeon"/>
                <a:ea typeface="Do Hyeon"/>
                <a:cs typeface="Do Hyeon"/>
                <a:sym typeface="Do Hyeon"/>
              </a:rPr>
              <a:t>hat </a:t>
            </a:r>
            <a:r>
              <a:rPr lang="ko" sz="2400">
                <a:solidFill>
                  <a:srgbClr val="FF0000"/>
                </a:solidFill>
                <a:latin typeface="Do Hyeon"/>
                <a:ea typeface="Do Hyeon"/>
                <a:cs typeface="Do Hyeon"/>
                <a:sym typeface="Do Hyeon"/>
              </a:rPr>
              <a:t>F</a:t>
            </a:r>
            <a:r>
              <a:rPr lang="ko" sz="2400">
                <a:latin typeface="Do Hyeon"/>
                <a:ea typeface="Do Hyeon"/>
                <a:cs typeface="Do Hyeon"/>
                <a:sym typeface="Do Hyeon"/>
              </a:rPr>
              <a:t>or </a:t>
            </a:r>
            <a:r>
              <a:rPr lang="ko" sz="2400">
                <a:solidFill>
                  <a:srgbClr val="FF0000"/>
                </a:solidFill>
                <a:latin typeface="Do Hyeon"/>
                <a:ea typeface="Do Hyeon"/>
                <a:cs typeface="Do Hyeon"/>
                <a:sym typeface="Do Hyeon"/>
              </a:rPr>
              <a:t>Y</a:t>
            </a:r>
            <a:r>
              <a:rPr lang="ko" sz="2400">
                <a:latin typeface="Do Hyeon"/>
                <a:ea typeface="Do Hyeon"/>
                <a:cs typeface="Do Hyeon"/>
                <a:sym typeface="Do Hyeon"/>
              </a:rPr>
              <a:t>ou)</a:t>
            </a:r>
            <a:endParaRPr sz="2400">
              <a:latin typeface="Do Hyeon"/>
              <a:ea typeface="Do Hyeon"/>
              <a:cs typeface="Do Hyeon"/>
              <a:sym typeface="Do Hyeon"/>
            </a:endParaRPr>
          </a:p>
        </p:txBody>
      </p:sp>
      <p:sp>
        <p:nvSpPr>
          <p:cNvPr id="234" name="Google Shape;234;p26"/>
          <p:cNvSpPr txBox="1"/>
          <p:nvPr/>
        </p:nvSpPr>
        <p:spPr>
          <a:xfrm>
            <a:off x="3311825" y="3835475"/>
            <a:ext cx="24003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rgbClr val="FFFFFF"/>
                </a:solidFill>
                <a:latin typeface="Do Hyeon"/>
                <a:ea typeface="Do Hyeon"/>
                <a:cs typeface="Do Hyeon"/>
                <a:sym typeface="Do Hyeon"/>
              </a:rPr>
              <a:t>&lt;https://fr.wikipedia.org/wiki/Cgroups&gt;</a:t>
            </a:r>
            <a:endParaRPr sz="1000">
              <a:solidFill>
                <a:srgbClr val="FFFFFF"/>
              </a:solidFill>
              <a:latin typeface="Do Hyeon"/>
              <a:ea typeface="Do Hyeon"/>
              <a:cs typeface="Do Hyeon"/>
              <a:sym typeface="Do Hyeon"/>
            </a:endParaRPr>
          </a:p>
        </p:txBody>
      </p:sp>
      <p:sp>
        <p:nvSpPr>
          <p:cNvPr id="235" name="Google Shape;235;p26"/>
          <p:cNvSpPr txBox="1"/>
          <p:nvPr/>
        </p:nvSpPr>
        <p:spPr>
          <a:xfrm>
            <a:off x="3055250" y="3825225"/>
            <a:ext cx="56427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000">
                <a:solidFill>
                  <a:srgbClr val="0000FF"/>
                </a:solidFill>
                <a:latin typeface="Do Hyeon"/>
                <a:ea typeface="Do Hyeon"/>
                <a:cs typeface="Do Hyeon"/>
                <a:sym typeface="Do Hyeon"/>
              </a:rPr>
              <a:t>libcontainer</a:t>
            </a:r>
            <a:r>
              <a:rPr lang="ko" sz="3000">
                <a:latin typeface="Do Hyeon"/>
                <a:ea typeface="Do Hyeon"/>
                <a:cs typeface="Do Hyeon"/>
                <a:sym typeface="Do Hyeon"/>
              </a:rPr>
              <a:t> under </a:t>
            </a:r>
            <a:r>
              <a:rPr lang="ko" sz="3000">
                <a:solidFill>
                  <a:srgbClr val="00FF00"/>
                </a:solidFill>
                <a:latin typeface="Do Hyeon"/>
                <a:ea typeface="Do Hyeon"/>
                <a:cs typeface="Do Hyeon"/>
                <a:sym typeface="Do Hyeon"/>
              </a:rPr>
              <a:t>OCP</a:t>
            </a:r>
            <a:endParaRPr sz="3000">
              <a:solidFill>
                <a:srgbClr val="00FF00"/>
              </a:solidFill>
              <a:latin typeface="Do Hyeon"/>
              <a:ea typeface="Do Hyeon"/>
              <a:cs typeface="Do Hyeon"/>
              <a:sym typeface="Do Hyeon"/>
            </a:endParaRPr>
          </a:p>
          <a:p>
            <a:pPr indent="0" lvl="0" marL="0" rtl="0" algn="l">
              <a:spcBef>
                <a:spcPts val="0"/>
              </a:spcBef>
              <a:spcAft>
                <a:spcPts val="0"/>
              </a:spcAft>
              <a:buNone/>
            </a:pPr>
            <a:r>
              <a:rPr lang="ko" sz="3000">
                <a:latin typeface="Do Hyeon"/>
                <a:ea typeface="Do Hyeon"/>
                <a:cs typeface="Do Hyeon"/>
                <a:sym typeface="Do Hyeon"/>
              </a:rPr>
              <a:t>(</a:t>
            </a:r>
            <a:r>
              <a:rPr lang="ko" sz="3000">
                <a:solidFill>
                  <a:srgbClr val="00FF00"/>
                </a:solidFill>
                <a:latin typeface="Do Hyeon"/>
                <a:ea typeface="Do Hyeon"/>
                <a:cs typeface="Do Hyeon"/>
                <a:sym typeface="Do Hyeon"/>
              </a:rPr>
              <a:t>O</a:t>
            </a:r>
            <a:r>
              <a:rPr lang="ko" sz="3000">
                <a:latin typeface="Do Hyeon"/>
                <a:ea typeface="Do Hyeon"/>
                <a:cs typeface="Do Hyeon"/>
                <a:sym typeface="Do Hyeon"/>
              </a:rPr>
              <a:t>pen </a:t>
            </a:r>
            <a:r>
              <a:rPr lang="ko" sz="3000">
                <a:solidFill>
                  <a:srgbClr val="00FF00"/>
                </a:solidFill>
                <a:latin typeface="Do Hyeon"/>
                <a:ea typeface="Do Hyeon"/>
                <a:cs typeface="Do Hyeon"/>
                <a:sym typeface="Do Hyeon"/>
              </a:rPr>
              <a:t>C</a:t>
            </a:r>
            <a:r>
              <a:rPr lang="ko" sz="3000">
                <a:latin typeface="Do Hyeon"/>
                <a:ea typeface="Do Hyeon"/>
                <a:cs typeface="Do Hyeon"/>
                <a:sym typeface="Do Hyeon"/>
              </a:rPr>
              <a:t>ontainer</a:t>
            </a:r>
            <a:r>
              <a:rPr lang="ko" sz="3000">
                <a:solidFill>
                  <a:srgbClr val="00FF00"/>
                </a:solidFill>
                <a:latin typeface="Do Hyeon"/>
                <a:ea typeface="Do Hyeon"/>
                <a:cs typeface="Do Hyeon"/>
                <a:sym typeface="Do Hyeon"/>
              </a:rPr>
              <a:t> P</a:t>
            </a:r>
            <a:r>
              <a:rPr lang="ko" sz="3000">
                <a:latin typeface="Do Hyeon"/>
                <a:ea typeface="Do Hyeon"/>
                <a:cs typeface="Do Hyeon"/>
                <a:sym typeface="Do Hyeon"/>
              </a:rPr>
              <a:t>roject)</a:t>
            </a:r>
            <a:endParaRPr sz="3000">
              <a:latin typeface="Do Hyeon"/>
              <a:ea typeface="Do Hyeon"/>
              <a:cs typeface="Do Hyeon"/>
              <a:sym typeface="Do Hyeon"/>
            </a:endParaRPr>
          </a:p>
        </p:txBody>
      </p:sp>
      <p:pic>
        <p:nvPicPr>
          <p:cNvPr id="236" name="Google Shape;236;p26"/>
          <p:cNvPicPr preferRelativeResize="0"/>
          <p:nvPr/>
        </p:nvPicPr>
        <p:blipFill>
          <a:blip r:embed="rId3">
            <a:alphaModFix/>
          </a:blip>
          <a:stretch>
            <a:fillRect/>
          </a:stretch>
        </p:blipFill>
        <p:spPr>
          <a:xfrm>
            <a:off x="3659648" y="1532236"/>
            <a:ext cx="3118548" cy="2079023"/>
          </a:xfrm>
          <a:prstGeom prst="rect">
            <a:avLst/>
          </a:prstGeom>
          <a:noFill/>
          <a:ln>
            <a:noFill/>
          </a:ln>
        </p:spPr>
      </p:pic>
      <p:sp>
        <p:nvSpPr>
          <p:cNvPr id="237" name="Google Shape;237;p26"/>
          <p:cNvSpPr/>
          <p:nvPr/>
        </p:nvSpPr>
        <p:spPr>
          <a:xfrm>
            <a:off x="1009975" y="4232925"/>
            <a:ext cx="1993800" cy="278100"/>
          </a:xfrm>
          <a:prstGeom prst="rightArrow">
            <a:avLst>
              <a:gd fmla="val 50000" name="adj1"/>
              <a:gd fmla="val 50000" name="adj2"/>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7"/>
          <p:cNvSpPr txBox="1"/>
          <p:nvPr/>
        </p:nvSpPr>
        <p:spPr>
          <a:xfrm>
            <a:off x="744675" y="539775"/>
            <a:ext cx="7505700" cy="11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5500">
                <a:solidFill>
                  <a:srgbClr val="FF0000"/>
                </a:solidFill>
                <a:latin typeface="Do Hyeon"/>
                <a:ea typeface="Do Hyeon"/>
                <a:cs typeface="Do Hyeon"/>
                <a:sym typeface="Do Hyeon"/>
              </a:rPr>
              <a:t>Game Changer!</a:t>
            </a:r>
            <a:endParaRPr sz="5500">
              <a:solidFill>
                <a:srgbClr val="FF0000"/>
              </a:solidFill>
              <a:latin typeface="Do Hyeon"/>
              <a:ea typeface="Do Hyeon"/>
              <a:cs typeface="Do Hyeon"/>
              <a:sym typeface="Do Hyeon"/>
            </a:endParaRPr>
          </a:p>
        </p:txBody>
      </p:sp>
      <p:pic>
        <p:nvPicPr>
          <p:cNvPr id="243" name="Google Shape;243;p27"/>
          <p:cNvPicPr preferRelativeResize="0"/>
          <p:nvPr/>
        </p:nvPicPr>
        <p:blipFill>
          <a:blip r:embed="rId3">
            <a:alphaModFix/>
          </a:blip>
          <a:stretch>
            <a:fillRect/>
          </a:stretch>
        </p:blipFill>
        <p:spPr>
          <a:xfrm>
            <a:off x="2897206" y="1816977"/>
            <a:ext cx="3200650" cy="2733925"/>
          </a:xfrm>
          <a:prstGeom prst="rect">
            <a:avLst/>
          </a:prstGeom>
          <a:noFill/>
          <a:ln>
            <a:noFill/>
          </a:ln>
        </p:spPr>
      </p:pic>
      <p:sp>
        <p:nvSpPr>
          <p:cNvPr id="244" name="Google Shape;244;p27"/>
          <p:cNvSpPr txBox="1"/>
          <p:nvPr/>
        </p:nvSpPr>
        <p:spPr>
          <a:xfrm>
            <a:off x="7702500" y="4827450"/>
            <a:ext cx="12924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2013. Mar. 20</a:t>
            </a:r>
            <a:endParaRPr>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Google Shape;249;p28"/>
          <p:cNvPicPr preferRelativeResize="0"/>
          <p:nvPr/>
        </p:nvPicPr>
        <p:blipFill>
          <a:blip r:embed="rId3">
            <a:alphaModFix/>
          </a:blip>
          <a:stretch>
            <a:fillRect/>
          </a:stretch>
        </p:blipFill>
        <p:spPr>
          <a:xfrm>
            <a:off x="1512575" y="277175"/>
            <a:ext cx="6118858" cy="4589149"/>
          </a:xfrm>
          <a:prstGeom prst="rect">
            <a:avLst/>
          </a:prstGeom>
          <a:noFill/>
          <a:ln>
            <a:noFill/>
          </a:ln>
        </p:spPr>
      </p:pic>
      <p:sp>
        <p:nvSpPr>
          <p:cNvPr id="250" name="Google Shape;250;p28"/>
          <p:cNvSpPr/>
          <p:nvPr/>
        </p:nvSpPr>
        <p:spPr>
          <a:xfrm>
            <a:off x="4401925" y="1695150"/>
            <a:ext cx="898500" cy="419400"/>
          </a:xfrm>
          <a:prstGeom prst="rect">
            <a:avLst/>
          </a:prstGeom>
          <a:solidFill>
            <a:srgbClr val="0000FF">
              <a:alpha val="147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2510550" y="1181650"/>
            <a:ext cx="735900" cy="196800"/>
          </a:xfrm>
          <a:prstGeom prst="rect">
            <a:avLst/>
          </a:prstGeom>
          <a:solidFill>
            <a:srgbClr val="FF0000">
              <a:alpha val="159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28"/>
          <p:cNvPicPr preferRelativeResize="0"/>
          <p:nvPr/>
        </p:nvPicPr>
        <p:blipFill>
          <a:blip r:embed="rId4">
            <a:alphaModFix/>
          </a:blip>
          <a:stretch>
            <a:fillRect/>
          </a:stretch>
        </p:blipFill>
        <p:spPr>
          <a:xfrm>
            <a:off x="-12" y="-12"/>
            <a:ext cx="6734175" cy="3038475"/>
          </a:xfrm>
          <a:prstGeom prst="rect">
            <a:avLst/>
          </a:prstGeom>
          <a:noFill/>
          <a:ln>
            <a:noFill/>
          </a:ln>
        </p:spPr>
      </p:pic>
      <p:pic>
        <p:nvPicPr>
          <p:cNvPr id="253" name="Google Shape;253;p28"/>
          <p:cNvPicPr preferRelativeResize="0"/>
          <p:nvPr/>
        </p:nvPicPr>
        <p:blipFill>
          <a:blip r:embed="rId5">
            <a:alphaModFix/>
          </a:blip>
          <a:stretch>
            <a:fillRect/>
          </a:stretch>
        </p:blipFill>
        <p:spPr>
          <a:xfrm>
            <a:off x="1512575" y="1903625"/>
            <a:ext cx="6019800" cy="2190750"/>
          </a:xfrm>
          <a:prstGeom prst="rect">
            <a:avLst/>
          </a:prstGeom>
          <a:noFill/>
          <a:ln>
            <a:noFill/>
          </a:ln>
        </p:spPr>
      </p:pic>
      <p:pic>
        <p:nvPicPr>
          <p:cNvPr id="254" name="Google Shape;254;p28"/>
          <p:cNvPicPr preferRelativeResize="0"/>
          <p:nvPr/>
        </p:nvPicPr>
        <p:blipFill>
          <a:blip r:embed="rId6">
            <a:alphaModFix/>
          </a:blip>
          <a:stretch>
            <a:fillRect/>
          </a:stretch>
        </p:blipFill>
        <p:spPr>
          <a:xfrm>
            <a:off x="4002963" y="4022975"/>
            <a:ext cx="5362575" cy="914400"/>
          </a:xfrm>
          <a:prstGeom prst="rect">
            <a:avLst/>
          </a:prstGeom>
          <a:noFill/>
          <a:ln>
            <a:noFill/>
          </a:ln>
        </p:spPr>
      </p:pic>
      <p:pic>
        <p:nvPicPr>
          <p:cNvPr id="255" name="Google Shape;255;p28"/>
          <p:cNvPicPr preferRelativeResize="0"/>
          <p:nvPr/>
        </p:nvPicPr>
        <p:blipFill rotWithShape="1">
          <a:blip r:embed="rId7">
            <a:alphaModFix/>
          </a:blip>
          <a:srcRect b="-9" l="0" r="0" t="5267"/>
          <a:stretch/>
        </p:blipFill>
        <p:spPr>
          <a:xfrm>
            <a:off x="3718600" y="396974"/>
            <a:ext cx="5095875" cy="911400"/>
          </a:xfrm>
          <a:prstGeom prst="rect">
            <a:avLst/>
          </a:prstGeom>
          <a:noFill/>
          <a:ln>
            <a:noFill/>
          </a:ln>
        </p:spPr>
      </p:pic>
      <p:pic>
        <p:nvPicPr>
          <p:cNvPr id="256" name="Google Shape;256;p28"/>
          <p:cNvPicPr preferRelativeResize="0"/>
          <p:nvPr/>
        </p:nvPicPr>
        <p:blipFill>
          <a:blip r:embed="rId8">
            <a:alphaModFix/>
          </a:blip>
          <a:stretch>
            <a:fillRect/>
          </a:stretch>
        </p:blipFill>
        <p:spPr>
          <a:xfrm>
            <a:off x="2016598" y="1575350"/>
            <a:ext cx="4855776" cy="3497700"/>
          </a:xfrm>
          <a:prstGeom prst="rect">
            <a:avLst/>
          </a:prstGeom>
          <a:noFill/>
          <a:ln>
            <a:noFill/>
          </a:ln>
        </p:spPr>
      </p:pic>
      <p:sp>
        <p:nvSpPr>
          <p:cNvPr id="257" name="Google Shape;257;p28"/>
          <p:cNvSpPr txBox="1"/>
          <p:nvPr/>
        </p:nvSpPr>
        <p:spPr>
          <a:xfrm>
            <a:off x="1031200" y="320000"/>
            <a:ext cx="80106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5000">
                <a:solidFill>
                  <a:srgbClr val="FF0000"/>
                </a:solidFill>
                <a:highlight>
                  <a:srgbClr val="FFFFFF"/>
                </a:highlight>
                <a:latin typeface="Do Hyeon"/>
                <a:ea typeface="Do Hyeon"/>
                <a:cs typeface="Do Hyeon"/>
                <a:sym typeface="Do Hyeon"/>
              </a:rPr>
              <a:t>내가 여기에서 제일 잘 나가!</a:t>
            </a:r>
            <a:endParaRPr sz="5000">
              <a:solidFill>
                <a:srgbClr val="FF0000"/>
              </a:solidFill>
              <a:highlight>
                <a:srgbClr val="FFFFFF"/>
              </a:highlight>
              <a:latin typeface="Do Hyeon"/>
              <a:ea typeface="Do Hyeon"/>
              <a:cs typeface="Do Hyeon"/>
              <a:sym typeface="Do Hyeon"/>
            </a:endParaRPr>
          </a:p>
        </p:txBody>
      </p:sp>
      <p:pic>
        <p:nvPicPr>
          <p:cNvPr id="258" name="Google Shape;258;p28"/>
          <p:cNvPicPr preferRelativeResize="0"/>
          <p:nvPr/>
        </p:nvPicPr>
        <p:blipFill rotWithShape="1">
          <a:blip r:embed="rId9">
            <a:alphaModFix/>
          </a:blip>
          <a:srcRect b="36122" l="19386" r="12157" t="0"/>
          <a:stretch/>
        </p:blipFill>
        <p:spPr>
          <a:xfrm rot="-294139">
            <a:off x="4364800" y="1628700"/>
            <a:ext cx="2190900" cy="1746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2000"/>
                                        <p:tgtEl>
                                          <p:spTgt spid="25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2000"/>
                                        <p:tgtEl>
                                          <p:spTgt spid="25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2000"/>
                                        <p:tgtEl>
                                          <p:spTgt spid="254"/>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2000"/>
                                        <p:tgtEl>
                                          <p:spTgt spid="255"/>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9"/>
          <p:cNvSpPr txBox="1"/>
          <p:nvPr/>
        </p:nvSpPr>
        <p:spPr>
          <a:xfrm>
            <a:off x="1191450" y="274450"/>
            <a:ext cx="6761100" cy="14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3000">
                <a:latin typeface="Do Hyeon"/>
                <a:ea typeface="Do Hyeon"/>
                <a:cs typeface="Do Hyeon"/>
                <a:sym typeface="Do Hyeon"/>
              </a:rPr>
              <a:t>새로운 개념의 </a:t>
            </a:r>
            <a:r>
              <a:rPr lang="ko" sz="3000">
                <a:solidFill>
                  <a:srgbClr val="FF0000"/>
                </a:solidFill>
                <a:latin typeface="Do Hyeon"/>
                <a:ea typeface="Do Hyeon"/>
                <a:cs typeface="Do Hyeon"/>
                <a:sym typeface="Do Hyeon"/>
              </a:rPr>
              <a:t>OS </a:t>
            </a:r>
            <a:r>
              <a:rPr lang="ko" sz="3000">
                <a:latin typeface="Do Hyeon"/>
                <a:ea typeface="Do Hyeon"/>
                <a:cs typeface="Do Hyeon"/>
                <a:sym typeface="Do Hyeon"/>
              </a:rPr>
              <a:t>등장!</a:t>
            </a:r>
            <a:endParaRPr sz="3000">
              <a:latin typeface="Do Hyeon"/>
              <a:ea typeface="Do Hyeon"/>
              <a:cs typeface="Do Hyeon"/>
              <a:sym typeface="Do Hyeon"/>
            </a:endParaRPr>
          </a:p>
          <a:p>
            <a:pPr indent="0" lvl="0" marL="0" rtl="0" algn="ctr">
              <a:spcBef>
                <a:spcPts val="0"/>
              </a:spcBef>
              <a:spcAft>
                <a:spcPts val="0"/>
              </a:spcAft>
              <a:buNone/>
            </a:pPr>
            <a:r>
              <a:rPr lang="ko" sz="3000">
                <a:latin typeface="Do Hyeon"/>
                <a:ea typeface="Do Hyeon"/>
                <a:cs typeface="Do Hyeon"/>
                <a:sym typeface="Do Hyeon"/>
              </a:rPr>
              <a:t>강력한 </a:t>
            </a:r>
            <a:r>
              <a:rPr lang="ko" sz="3000">
                <a:solidFill>
                  <a:srgbClr val="4A86E8"/>
                </a:solidFill>
                <a:latin typeface="Do Hyeon"/>
                <a:ea typeface="Do Hyeon"/>
                <a:cs typeface="Do Hyeon"/>
                <a:sym typeface="Do Hyeon"/>
              </a:rPr>
              <a:t>Competitor</a:t>
            </a:r>
            <a:r>
              <a:rPr lang="ko" sz="3000">
                <a:latin typeface="Do Hyeon"/>
                <a:ea typeface="Do Hyeon"/>
                <a:cs typeface="Do Hyeon"/>
                <a:sym typeface="Do Hyeon"/>
              </a:rPr>
              <a:t>의 등장! </a:t>
            </a:r>
            <a:endParaRPr sz="3000">
              <a:latin typeface="Do Hyeon"/>
              <a:ea typeface="Do Hyeon"/>
              <a:cs typeface="Do Hyeon"/>
              <a:sym typeface="Do Hyeon"/>
            </a:endParaRPr>
          </a:p>
        </p:txBody>
      </p:sp>
      <p:sp>
        <p:nvSpPr>
          <p:cNvPr id="264" name="Google Shape;264;p29"/>
          <p:cNvSpPr txBox="1"/>
          <p:nvPr/>
        </p:nvSpPr>
        <p:spPr>
          <a:xfrm>
            <a:off x="1943650" y="1902175"/>
            <a:ext cx="5511600" cy="5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500">
                <a:latin typeface="Do Hyeon"/>
                <a:ea typeface="Do Hyeon"/>
                <a:cs typeface="Do Hyeon"/>
                <a:sym typeface="Do Hyeon"/>
              </a:rPr>
              <a:t>Container를 위한 Lightweight Linux OS</a:t>
            </a:r>
            <a:endParaRPr sz="2500">
              <a:latin typeface="Do Hyeon"/>
              <a:ea typeface="Do Hyeon"/>
              <a:cs typeface="Do Hyeon"/>
              <a:sym typeface="Do Hyeon"/>
            </a:endParaRPr>
          </a:p>
        </p:txBody>
      </p:sp>
      <p:pic>
        <p:nvPicPr>
          <p:cNvPr id="265" name="Google Shape;265;p29"/>
          <p:cNvPicPr preferRelativeResize="0"/>
          <p:nvPr/>
        </p:nvPicPr>
        <p:blipFill>
          <a:blip r:embed="rId3">
            <a:alphaModFix/>
          </a:blip>
          <a:stretch>
            <a:fillRect/>
          </a:stretch>
        </p:blipFill>
        <p:spPr>
          <a:xfrm>
            <a:off x="3601375" y="2394575"/>
            <a:ext cx="2124176" cy="2748925"/>
          </a:xfrm>
          <a:prstGeom prst="rect">
            <a:avLst/>
          </a:prstGeom>
          <a:noFill/>
          <a:ln>
            <a:noFill/>
          </a:ln>
        </p:spPr>
      </p:pic>
      <p:sp>
        <p:nvSpPr>
          <p:cNvPr id="266" name="Google Shape;266;p29"/>
          <p:cNvSpPr txBox="1"/>
          <p:nvPr/>
        </p:nvSpPr>
        <p:spPr>
          <a:xfrm>
            <a:off x="7702500" y="4827450"/>
            <a:ext cx="12924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2013. </a:t>
            </a:r>
            <a:r>
              <a:rPr lang="ko">
                <a:latin typeface="Lato"/>
                <a:ea typeface="Lato"/>
                <a:cs typeface="Lato"/>
                <a:sym typeface="Lato"/>
              </a:rPr>
              <a:t>Oct</a:t>
            </a:r>
            <a:r>
              <a:rPr lang="ko">
                <a:latin typeface="Lato"/>
                <a:ea typeface="Lato"/>
                <a:cs typeface="Lato"/>
                <a:sym typeface="Lato"/>
              </a:rPr>
              <a:t>. </a:t>
            </a:r>
            <a:r>
              <a:rPr lang="ko">
                <a:latin typeface="Lato"/>
                <a:ea typeface="Lato"/>
                <a:cs typeface="Lato"/>
                <a:sym typeface="Lato"/>
              </a:rPr>
              <a:t>3</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2000"/>
                                        <p:tgtEl>
                                          <p:spTgt spid="2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Google Shape;271;p30"/>
          <p:cNvPicPr preferRelativeResize="0"/>
          <p:nvPr/>
        </p:nvPicPr>
        <p:blipFill>
          <a:blip r:embed="rId3">
            <a:alphaModFix/>
          </a:blip>
          <a:stretch>
            <a:fillRect/>
          </a:stretch>
        </p:blipFill>
        <p:spPr>
          <a:xfrm>
            <a:off x="3486150" y="2201950"/>
            <a:ext cx="2171700" cy="2105025"/>
          </a:xfrm>
          <a:prstGeom prst="rect">
            <a:avLst/>
          </a:prstGeom>
          <a:noFill/>
          <a:ln>
            <a:noFill/>
          </a:ln>
        </p:spPr>
      </p:pic>
      <p:sp>
        <p:nvSpPr>
          <p:cNvPr id="272" name="Google Shape;272;p30"/>
          <p:cNvSpPr txBox="1"/>
          <p:nvPr/>
        </p:nvSpPr>
        <p:spPr>
          <a:xfrm>
            <a:off x="539275" y="378000"/>
            <a:ext cx="7916400" cy="20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5000">
                <a:solidFill>
                  <a:srgbClr val="FF0000"/>
                </a:solidFill>
                <a:latin typeface="Do Hyeon"/>
                <a:ea typeface="Do Hyeon"/>
                <a:cs typeface="Do Hyeon"/>
                <a:sym typeface="Do Hyeon"/>
              </a:rPr>
              <a:t>절치부심! </a:t>
            </a:r>
            <a:endParaRPr sz="5000">
              <a:solidFill>
                <a:srgbClr val="FF0000"/>
              </a:solidFill>
              <a:latin typeface="Do Hyeon"/>
              <a:ea typeface="Do Hyeon"/>
              <a:cs typeface="Do Hyeon"/>
              <a:sym typeface="Do Hyeon"/>
            </a:endParaRPr>
          </a:p>
          <a:p>
            <a:pPr indent="0" lvl="0" marL="0" rtl="0" algn="ctr">
              <a:spcBef>
                <a:spcPts val="0"/>
              </a:spcBef>
              <a:spcAft>
                <a:spcPts val="0"/>
              </a:spcAft>
              <a:buNone/>
            </a:pPr>
            <a:r>
              <a:rPr lang="ko" sz="5000">
                <a:latin typeface="Do Hyeon"/>
                <a:ea typeface="Do Hyeon"/>
                <a:cs typeface="Do Hyeon"/>
                <a:sym typeface="Do Hyeon"/>
              </a:rPr>
              <a:t>절대강자 </a:t>
            </a:r>
            <a:r>
              <a:rPr lang="ko" sz="5000">
                <a:solidFill>
                  <a:srgbClr val="0000FF"/>
                </a:solidFill>
                <a:latin typeface="Do Hyeon"/>
                <a:ea typeface="Do Hyeon"/>
                <a:cs typeface="Do Hyeon"/>
                <a:sym typeface="Do Hyeon"/>
              </a:rPr>
              <a:t>G</a:t>
            </a:r>
            <a:r>
              <a:rPr lang="ko" sz="5000">
                <a:solidFill>
                  <a:srgbClr val="FF0000"/>
                </a:solidFill>
                <a:latin typeface="Do Hyeon"/>
                <a:ea typeface="Do Hyeon"/>
                <a:cs typeface="Do Hyeon"/>
                <a:sym typeface="Do Hyeon"/>
              </a:rPr>
              <a:t>o</a:t>
            </a:r>
            <a:r>
              <a:rPr lang="ko" sz="5000">
                <a:solidFill>
                  <a:srgbClr val="FFFF00"/>
                </a:solidFill>
                <a:latin typeface="Do Hyeon"/>
                <a:ea typeface="Do Hyeon"/>
                <a:cs typeface="Do Hyeon"/>
                <a:sym typeface="Do Hyeon"/>
              </a:rPr>
              <a:t>o</a:t>
            </a:r>
            <a:r>
              <a:rPr lang="ko" sz="5000">
                <a:solidFill>
                  <a:srgbClr val="0000FF"/>
                </a:solidFill>
                <a:latin typeface="Do Hyeon"/>
                <a:ea typeface="Do Hyeon"/>
                <a:cs typeface="Do Hyeon"/>
                <a:sym typeface="Do Hyeon"/>
              </a:rPr>
              <a:t>g</a:t>
            </a:r>
            <a:r>
              <a:rPr lang="ko" sz="5000">
                <a:solidFill>
                  <a:srgbClr val="38761D"/>
                </a:solidFill>
                <a:latin typeface="Do Hyeon"/>
                <a:ea typeface="Do Hyeon"/>
                <a:cs typeface="Do Hyeon"/>
                <a:sym typeface="Do Hyeon"/>
              </a:rPr>
              <a:t>l</a:t>
            </a:r>
            <a:r>
              <a:rPr lang="ko" sz="5000">
                <a:solidFill>
                  <a:srgbClr val="FF0000"/>
                </a:solidFill>
                <a:latin typeface="Do Hyeon"/>
                <a:ea typeface="Do Hyeon"/>
                <a:cs typeface="Do Hyeon"/>
                <a:sym typeface="Do Hyeon"/>
              </a:rPr>
              <a:t>e</a:t>
            </a:r>
            <a:r>
              <a:rPr lang="ko" sz="5000">
                <a:latin typeface="Do Hyeon"/>
                <a:ea typeface="Do Hyeon"/>
                <a:cs typeface="Do Hyeon"/>
                <a:sym typeface="Do Hyeon"/>
              </a:rPr>
              <a:t>이 돌아왔다</a:t>
            </a:r>
            <a:endParaRPr sz="5000">
              <a:latin typeface="Do Hyeon"/>
              <a:ea typeface="Do Hyeon"/>
              <a:cs typeface="Do Hyeon"/>
              <a:sym typeface="Do Hyeon"/>
            </a:endParaRPr>
          </a:p>
        </p:txBody>
      </p:sp>
      <p:sp>
        <p:nvSpPr>
          <p:cNvPr id="273" name="Google Shape;273;p30"/>
          <p:cNvSpPr txBox="1"/>
          <p:nvPr/>
        </p:nvSpPr>
        <p:spPr>
          <a:xfrm>
            <a:off x="1266725" y="4365300"/>
            <a:ext cx="6495600" cy="7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4500">
                <a:solidFill>
                  <a:srgbClr val="0000FF"/>
                </a:solidFill>
                <a:latin typeface="Do Hyeon"/>
                <a:ea typeface="Do Hyeon"/>
                <a:cs typeface="Do Hyeon"/>
                <a:sym typeface="Do Hyeon"/>
              </a:rPr>
              <a:t>Kubernetes</a:t>
            </a:r>
            <a:endParaRPr sz="4500">
              <a:solidFill>
                <a:srgbClr val="0000FF"/>
              </a:solidFill>
              <a:latin typeface="Do Hyeon"/>
              <a:ea typeface="Do Hyeon"/>
              <a:cs typeface="Do Hyeon"/>
              <a:sym typeface="Do Hyeon"/>
            </a:endParaRPr>
          </a:p>
        </p:txBody>
      </p:sp>
      <p:sp>
        <p:nvSpPr>
          <p:cNvPr id="274" name="Google Shape;274;p30"/>
          <p:cNvSpPr txBox="1"/>
          <p:nvPr/>
        </p:nvSpPr>
        <p:spPr>
          <a:xfrm>
            <a:off x="7702500" y="4827450"/>
            <a:ext cx="12924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Lato"/>
                <a:ea typeface="Lato"/>
                <a:cs typeface="Lato"/>
                <a:sym typeface="Lato"/>
              </a:rPr>
              <a:t>2014. June. 7</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1"/>
          <p:cNvSpPr txBox="1"/>
          <p:nvPr/>
        </p:nvSpPr>
        <p:spPr>
          <a:xfrm>
            <a:off x="3934425" y="404500"/>
            <a:ext cx="5237700" cy="14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300">
                <a:latin typeface="Do Hyeon"/>
                <a:ea typeface="Do Hyeon"/>
                <a:cs typeface="Do Hyeon"/>
                <a:sym typeface="Do Hyeon"/>
              </a:rPr>
              <a:t>같은 </a:t>
            </a:r>
            <a:r>
              <a:rPr lang="ko" sz="3300">
                <a:solidFill>
                  <a:srgbClr val="0000FF"/>
                </a:solidFill>
                <a:latin typeface="Do Hyeon"/>
                <a:ea typeface="Do Hyeon"/>
                <a:cs typeface="Do Hyeon"/>
                <a:sym typeface="Do Hyeon"/>
              </a:rPr>
              <a:t>하늘</a:t>
            </a:r>
            <a:r>
              <a:rPr lang="ko" sz="3300">
                <a:latin typeface="Do Hyeon"/>
                <a:ea typeface="Do Hyeon"/>
                <a:cs typeface="Do Hyeon"/>
                <a:sym typeface="Do Hyeon"/>
              </a:rPr>
              <a:t> 아래</a:t>
            </a:r>
            <a:endParaRPr sz="3300">
              <a:latin typeface="Do Hyeon"/>
              <a:ea typeface="Do Hyeon"/>
              <a:cs typeface="Do Hyeon"/>
              <a:sym typeface="Do Hyeon"/>
            </a:endParaRPr>
          </a:p>
          <a:p>
            <a:pPr indent="0" lvl="0" marL="0" rtl="0" algn="l">
              <a:spcBef>
                <a:spcPts val="0"/>
              </a:spcBef>
              <a:spcAft>
                <a:spcPts val="0"/>
              </a:spcAft>
              <a:buNone/>
            </a:pPr>
            <a:r>
              <a:t/>
            </a:r>
            <a:endParaRPr sz="3300">
              <a:latin typeface="Do Hyeon"/>
              <a:ea typeface="Do Hyeon"/>
              <a:cs typeface="Do Hyeon"/>
              <a:sym typeface="Do Hyeon"/>
            </a:endParaRPr>
          </a:p>
          <a:p>
            <a:pPr indent="0" lvl="0" marL="0" rtl="0" algn="l">
              <a:spcBef>
                <a:spcPts val="0"/>
              </a:spcBef>
              <a:spcAft>
                <a:spcPts val="0"/>
              </a:spcAft>
              <a:buNone/>
            </a:pPr>
            <a:r>
              <a:rPr lang="ko" sz="3300">
                <a:latin typeface="Do Hyeon"/>
                <a:ea typeface="Do Hyeon"/>
                <a:cs typeface="Do Hyeon"/>
                <a:sym typeface="Do Hyeon"/>
              </a:rPr>
              <a:t>두개의 </a:t>
            </a:r>
            <a:r>
              <a:rPr lang="ko" sz="3300">
                <a:solidFill>
                  <a:srgbClr val="FF0000"/>
                </a:solidFill>
                <a:latin typeface="Do Hyeon"/>
                <a:ea typeface="Do Hyeon"/>
                <a:cs typeface="Do Hyeon"/>
                <a:sym typeface="Do Hyeon"/>
              </a:rPr>
              <a:t>태양</a:t>
            </a:r>
            <a:r>
              <a:rPr lang="ko" sz="3300">
                <a:latin typeface="Do Hyeon"/>
                <a:ea typeface="Do Hyeon"/>
                <a:cs typeface="Do Hyeon"/>
                <a:sym typeface="Do Hyeon"/>
              </a:rPr>
              <a:t>은 있을수 없는 법</a:t>
            </a:r>
            <a:endParaRPr sz="3300">
              <a:latin typeface="Do Hyeon"/>
              <a:ea typeface="Do Hyeon"/>
              <a:cs typeface="Do Hyeon"/>
              <a:sym typeface="Do Hyeon"/>
            </a:endParaRPr>
          </a:p>
        </p:txBody>
      </p:sp>
      <p:pic>
        <p:nvPicPr>
          <p:cNvPr id="280" name="Google Shape;280;p31"/>
          <p:cNvPicPr preferRelativeResize="0"/>
          <p:nvPr/>
        </p:nvPicPr>
        <p:blipFill>
          <a:blip r:embed="rId3">
            <a:alphaModFix/>
          </a:blip>
          <a:stretch>
            <a:fillRect/>
          </a:stretch>
        </p:blipFill>
        <p:spPr>
          <a:xfrm>
            <a:off x="0" y="0"/>
            <a:ext cx="3603125" cy="2402074"/>
          </a:xfrm>
          <a:prstGeom prst="rect">
            <a:avLst/>
          </a:prstGeom>
          <a:noFill/>
          <a:ln>
            <a:noFill/>
          </a:ln>
        </p:spPr>
      </p:pic>
      <p:sp>
        <p:nvSpPr>
          <p:cNvPr id="281" name="Google Shape;281;p31"/>
          <p:cNvSpPr txBox="1"/>
          <p:nvPr/>
        </p:nvSpPr>
        <p:spPr>
          <a:xfrm>
            <a:off x="1445550" y="3099450"/>
            <a:ext cx="6252900" cy="16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6600">
                <a:solidFill>
                  <a:srgbClr val="FF0000"/>
                </a:solidFill>
                <a:latin typeface="Do Hyeon"/>
                <a:ea typeface="Do Hyeon"/>
                <a:cs typeface="Do Hyeon"/>
                <a:sym typeface="Do Hyeon"/>
              </a:rPr>
              <a:t>Container Wars</a:t>
            </a:r>
            <a:endParaRPr sz="6600">
              <a:solidFill>
                <a:srgbClr val="FFFFFF"/>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2"/>
          <p:cNvSpPr txBox="1"/>
          <p:nvPr/>
        </p:nvSpPr>
        <p:spPr>
          <a:xfrm>
            <a:off x="-61887" y="3133925"/>
            <a:ext cx="5166300" cy="12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3000">
                <a:solidFill>
                  <a:srgbClr val="0000FF"/>
                </a:solidFill>
                <a:latin typeface="Do Hyeon"/>
                <a:ea typeface="Do Hyeon"/>
                <a:cs typeface="Do Hyeon"/>
                <a:sym typeface="Do Hyeon"/>
              </a:rPr>
              <a:t>Docker</a:t>
            </a:r>
            <a:r>
              <a:rPr lang="ko" sz="3000">
                <a:latin typeface="Do Hyeon"/>
                <a:ea typeface="Do Hyeon"/>
                <a:cs typeface="Do Hyeon"/>
                <a:sym typeface="Do Hyeon"/>
              </a:rPr>
              <a:t> is </a:t>
            </a:r>
            <a:endParaRPr sz="3000">
              <a:latin typeface="Do Hyeon"/>
              <a:ea typeface="Do Hyeon"/>
              <a:cs typeface="Do Hyeon"/>
              <a:sym typeface="Do Hyeon"/>
            </a:endParaRPr>
          </a:p>
          <a:p>
            <a:pPr indent="0" lvl="0" marL="0" rtl="0" algn="ctr">
              <a:spcBef>
                <a:spcPts val="0"/>
              </a:spcBef>
              <a:spcAft>
                <a:spcPts val="0"/>
              </a:spcAft>
              <a:buNone/>
            </a:pPr>
            <a:r>
              <a:rPr lang="ko" sz="3000">
                <a:latin typeface="Do Hyeon"/>
                <a:ea typeface="Do Hyeon"/>
                <a:cs typeface="Do Hyeon"/>
                <a:sym typeface="Do Hyeon"/>
              </a:rPr>
              <a:t>container leader</a:t>
            </a:r>
            <a:endParaRPr sz="3000">
              <a:latin typeface="Do Hyeon"/>
              <a:ea typeface="Do Hyeon"/>
              <a:cs typeface="Do Hyeon"/>
              <a:sym typeface="Do Hyeon"/>
            </a:endParaRPr>
          </a:p>
        </p:txBody>
      </p:sp>
      <p:pic>
        <p:nvPicPr>
          <p:cNvPr id="287" name="Google Shape;287;p32"/>
          <p:cNvPicPr preferRelativeResize="0"/>
          <p:nvPr/>
        </p:nvPicPr>
        <p:blipFill>
          <a:blip r:embed="rId3">
            <a:alphaModFix/>
          </a:blip>
          <a:stretch>
            <a:fillRect/>
          </a:stretch>
        </p:blipFill>
        <p:spPr>
          <a:xfrm>
            <a:off x="1764025" y="523850"/>
            <a:ext cx="1514475" cy="1524000"/>
          </a:xfrm>
          <a:prstGeom prst="rect">
            <a:avLst/>
          </a:prstGeom>
          <a:noFill/>
          <a:ln>
            <a:noFill/>
          </a:ln>
        </p:spPr>
      </p:pic>
      <p:pic>
        <p:nvPicPr>
          <p:cNvPr id="288" name="Google Shape;288;p32"/>
          <p:cNvPicPr preferRelativeResize="0"/>
          <p:nvPr/>
        </p:nvPicPr>
        <p:blipFill>
          <a:blip r:embed="rId4">
            <a:alphaModFix/>
          </a:blip>
          <a:stretch>
            <a:fillRect/>
          </a:stretch>
        </p:blipFill>
        <p:spPr>
          <a:xfrm>
            <a:off x="5684500" y="460025"/>
            <a:ext cx="1651650" cy="1651650"/>
          </a:xfrm>
          <a:prstGeom prst="rect">
            <a:avLst/>
          </a:prstGeom>
          <a:noFill/>
          <a:ln>
            <a:noFill/>
          </a:ln>
        </p:spPr>
      </p:pic>
      <p:sp>
        <p:nvSpPr>
          <p:cNvPr id="289" name="Google Shape;289;p32"/>
          <p:cNvSpPr txBox="1"/>
          <p:nvPr/>
        </p:nvSpPr>
        <p:spPr>
          <a:xfrm>
            <a:off x="2014900" y="2221225"/>
            <a:ext cx="13749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ko" sz="2500">
                <a:solidFill>
                  <a:srgbClr val="0000FF"/>
                </a:solidFill>
                <a:latin typeface="Do Hyeon"/>
                <a:ea typeface="Do Hyeon"/>
                <a:cs typeface="Do Hyeon"/>
                <a:sym typeface="Do Hyeon"/>
              </a:rPr>
              <a:t>Docker</a:t>
            </a:r>
            <a:endParaRPr sz="2500">
              <a:solidFill>
                <a:srgbClr val="0000FF"/>
              </a:solidFill>
              <a:latin typeface="Do Hyeon"/>
              <a:ea typeface="Do Hyeon"/>
              <a:cs typeface="Do Hyeon"/>
              <a:sym typeface="Do Hyeon"/>
            </a:endParaRPr>
          </a:p>
          <a:p>
            <a:pPr indent="0" lvl="0" marL="0" rtl="0" algn="l">
              <a:spcBef>
                <a:spcPts val="0"/>
              </a:spcBef>
              <a:spcAft>
                <a:spcPts val="0"/>
              </a:spcAft>
              <a:buNone/>
            </a:pPr>
            <a:r>
              <a:t/>
            </a:r>
            <a:endParaRPr sz="2500">
              <a:latin typeface="Do Hyeon"/>
              <a:ea typeface="Do Hyeon"/>
              <a:cs typeface="Do Hyeon"/>
              <a:sym typeface="Do Hyeon"/>
            </a:endParaRPr>
          </a:p>
        </p:txBody>
      </p:sp>
      <p:sp>
        <p:nvSpPr>
          <p:cNvPr id="290" name="Google Shape;290;p32"/>
          <p:cNvSpPr txBox="1"/>
          <p:nvPr/>
        </p:nvSpPr>
        <p:spPr>
          <a:xfrm>
            <a:off x="6144973" y="2221225"/>
            <a:ext cx="16515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500">
                <a:solidFill>
                  <a:srgbClr val="4A86E8"/>
                </a:solidFill>
                <a:latin typeface="Do Hyeon"/>
                <a:ea typeface="Do Hyeon"/>
                <a:cs typeface="Do Hyeon"/>
                <a:sym typeface="Do Hyeon"/>
              </a:rPr>
              <a:t>CoreOS</a:t>
            </a:r>
            <a:endParaRPr sz="2500">
              <a:solidFill>
                <a:srgbClr val="4A86E8"/>
              </a:solidFill>
              <a:latin typeface="Do Hyeon"/>
              <a:ea typeface="Do Hyeon"/>
              <a:cs typeface="Do Hyeon"/>
              <a:sym typeface="Do Hyeon"/>
            </a:endParaRPr>
          </a:p>
          <a:p>
            <a:pPr indent="0" lvl="0" marL="0" rtl="0" algn="l">
              <a:spcBef>
                <a:spcPts val="0"/>
              </a:spcBef>
              <a:spcAft>
                <a:spcPts val="0"/>
              </a:spcAft>
              <a:buNone/>
            </a:pPr>
            <a:r>
              <a:t/>
            </a:r>
            <a:endParaRPr sz="2500">
              <a:latin typeface="Do Hyeon"/>
              <a:ea typeface="Do Hyeon"/>
              <a:cs typeface="Do Hyeon"/>
              <a:sym typeface="Do Hyeon"/>
            </a:endParaRPr>
          </a:p>
        </p:txBody>
      </p:sp>
      <p:sp>
        <p:nvSpPr>
          <p:cNvPr id="291" name="Google Shape;291;p32"/>
          <p:cNvSpPr txBox="1"/>
          <p:nvPr/>
        </p:nvSpPr>
        <p:spPr>
          <a:xfrm>
            <a:off x="3926675" y="1283975"/>
            <a:ext cx="13272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6000">
                <a:solidFill>
                  <a:srgbClr val="FF0000"/>
                </a:solidFill>
                <a:latin typeface="Do Hyeon"/>
                <a:ea typeface="Do Hyeon"/>
                <a:cs typeface="Do Hyeon"/>
                <a:sym typeface="Do Hyeon"/>
              </a:rPr>
              <a:t>VS</a:t>
            </a:r>
            <a:endParaRPr sz="6000">
              <a:solidFill>
                <a:srgbClr val="FF0000"/>
              </a:solidFill>
              <a:latin typeface="Do Hyeon"/>
              <a:ea typeface="Do Hyeon"/>
              <a:cs typeface="Do Hyeon"/>
              <a:sym typeface="Do Hyeon"/>
            </a:endParaRPr>
          </a:p>
        </p:txBody>
      </p:sp>
      <p:sp>
        <p:nvSpPr>
          <p:cNvPr id="292" name="Google Shape;292;p32"/>
          <p:cNvSpPr txBox="1"/>
          <p:nvPr/>
        </p:nvSpPr>
        <p:spPr>
          <a:xfrm>
            <a:off x="3927175" y="3133921"/>
            <a:ext cx="5166300" cy="12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3000">
                <a:solidFill>
                  <a:srgbClr val="4A86E8"/>
                </a:solidFill>
                <a:latin typeface="Do Hyeon"/>
                <a:ea typeface="Do Hyeon"/>
                <a:cs typeface="Do Hyeon"/>
                <a:sym typeface="Do Hyeon"/>
              </a:rPr>
              <a:t>CoreOS</a:t>
            </a:r>
            <a:r>
              <a:rPr lang="ko" sz="3000">
                <a:latin typeface="Do Hyeon"/>
                <a:ea typeface="Do Hyeon"/>
                <a:cs typeface="Do Hyeon"/>
                <a:sym typeface="Do Hyeon"/>
              </a:rPr>
              <a:t> is </a:t>
            </a:r>
            <a:endParaRPr sz="3000">
              <a:latin typeface="Do Hyeon"/>
              <a:ea typeface="Do Hyeon"/>
              <a:cs typeface="Do Hyeon"/>
              <a:sym typeface="Do Hyeon"/>
            </a:endParaRPr>
          </a:p>
          <a:p>
            <a:pPr indent="0" lvl="0" marL="0" rtl="0" algn="ctr">
              <a:spcBef>
                <a:spcPts val="0"/>
              </a:spcBef>
              <a:spcAft>
                <a:spcPts val="0"/>
              </a:spcAft>
              <a:buNone/>
            </a:pPr>
            <a:r>
              <a:rPr lang="ko" sz="3000">
                <a:latin typeface="Do Hyeon"/>
                <a:ea typeface="Do Hyeon"/>
                <a:cs typeface="Do Hyeon"/>
                <a:sym typeface="Do Hyeon"/>
              </a:rPr>
              <a:t>new container OS leader</a:t>
            </a:r>
            <a:endParaRPr sz="3000">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3"/>
          <p:cNvSpPr txBox="1"/>
          <p:nvPr/>
        </p:nvSpPr>
        <p:spPr>
          <a:xfrm>
            <a:off x="2811750" y="320025"/>
            <a:ext cx="35205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5000">
                <a:latin typeface="Do Hyeon"/>
                <a:ea typeface="Do Hyeon"/>
                <a:cs typeface="Do Hyeon"/>
                <a:sym typeface="Do Hyeon"/>
              </a:rPr>
              <a:t>RKT</a:t>
            </a:r>
            <a:endParaRPr sz="5000">
              <a:latin typeface="Do Hyeon"/>
              <a:ea typeface="Do Hyeon"/>
              <a:cs typeface="Do Hyeon"/>
              <a:sym typeface="Do Hyeon"/>
            </a:endParaRPr>
          </a:p>
        </p:txBody>
      </p:sp>
      <p:sp>
        <p:nvSpPr>
          <p:cNvPr id="298" name="Google Shape;298;p33"/>
          <p:cNvSpPr txBox="1"/>
          <p:nvPr/>
        </p:nvSpPr>
        <p:spPr>
          <a:xfrm>
            <a:off x="866850" y="1200125"/>
            <a:ext cx="78798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3600">
                <a:latin typeface="Do Hyeon"/>
                <a:ea typeface="Do Hyeon"/>
                <a:cs typeface="Do Hyeon"/>
                <a:sym typeface="Do Hyeon"/>
              </a:rPr>
              <a:t>CoreOS blasts Rocket rival at Docker</a:t>
            </a:r>
            <a:endParaRPr sz="3600">
              <a:latin typeface="Do Hyeon"/>
              <a:ea typeface="Do Hyeon"/>
              <a:cs typeface="Do Hyeon"/>
              <a:sym typeface="Do Hyeon"/>
            </a:endParaRPr>
          </a:p>
        </p:txBody>
      </p:sp>
      <p:sp>
        <p:nvSpPr>
          <p:cNvPr id="299" name="Google Shape;299;p33"/>
          <p:cNvSpPr txBox="1"/>
          <p:nvPr/>
        </p:nvSpPr>
        <p:spPr>
          <a:xfrm>
            <a:off x="365625" y="2106900"/>
            <a:ext cx="87036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000">
                <a:solidFill>
                  <a:srgbClr val="4A86E8"/>
                </a:solidFill>
                <a:latin typeface="Do Hyeon"/>
                <a:ea typeface="Do Hyeon"/>
                <a:cs typeface="Do Hyeon"/>
                <a:sym typeface="Do Hyeon"/>
              </a:rPr>
              <a:t>Claim’s Docker’s direction is</a:t>
            </a:r>
            <a:r>
              <a:rPr lang="ko" sz="3000">
                <a:latin typeface="Do Hyeon"/>
                <a:ea typeface="Do Hyeon"/>
                <a:cs typeface="Do Hyeon"/>
                <a:sym typeface="Do Hyeon"/>
              </a:rPr>
              <a:t> </a:t>
            </a:r>
            <a:r>
              <a:rPr lang="ko" sz="3000">
                <a:solidFill>
                  <a:srgbClr val="FF0000"/>
                </a:solidFill>
                <a:latin typeface="Do Hyeon"/>
                <a:ea typeface="Do Hyeon"/>
                <a:cs typeface="Do Hyeon"/>
                <a:sym typeface="Do Hyeon"/>
              </a:rPr>
              <a:t>‘fundamentally flawed’</a:t>
            </a:r>
            <a:endParaRPr sz="3000">
              <a:solidFill>
                <a:srgbClr val="FF0000"/>
              </a:solidFill>
              <a:latin typeface="Do Hyeon"/>
              <a:ea typeface="Do Hyeon"/>
              <a:cs typeface="Do Hyeon"/>
              <a:sym typeface="Do Hyeon"/>
            </a:endParaRPr>
          </a:p>
        </p:txBody>
      </p:sp>
      <p:pic>
        <p:nvPicPr>
          <p:cNvPr id="300" name="Google Shape;300;p33"/>
          <p:cNvPicPr preferRelativeResize="0"/>
          <p:nvPr/>
        </p:nvPicPr>
        <p:blipFill>
          <a:blip r:embed="rId3">
            <a:alphaModFix/>
          </a:blip>
          <a:stretch>
            <a:fillRect/>
          </a:stretch>
        </p:blipFill>
        <p:spPr>
          <a:xfrm>
            <a:off x="2244038" y="3086150"/>
            <a:ext cx="4655925" cy="196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16"/>
          <p:cNvPicPr preferRelativeResize="0"/>
          <p:nvPr/>
        </p:nvPicPr>
        <p:blipFill>
          <a:blip r:embed="rId3">
            <a:alphaModFix/>
          </a:blip>
          <a:stretch>
            <a:fillRect/>
          </a:stretch>
        </p:blipFill>
        <p:spPr>
          <a:xfrm>
            <a:off x="478050" y="1273700"/>
            <a:ext cx="2814600" cy="2814600"/>
          </a:xfrm>
          <a:prstGeom prst="rect">
            <a:avLst/>
          </a:prstGeom>
          <a:noFill/>
          <a:ln>
            <a:noFill/>
          </a:ln>
        </p:spPr>
      </p:pic>
      <p:pic>
        <p:nvPicPr>
          <p:cNvPr id="108" name="Google Shape;108;p16"/>
          <p:cNvPicPr preferRelativeResize="0"/>
          <p:nvPr/>
        </p:nvPicPr>
        <p:blipFill>
          <a:blip r:embed="rId4">
            <a:alphaModFix/>
          </a:blip>
          <a:stretch>
            <a:fillRect/>
          </a:stretch>
        </p:blipFill>
        <p:spPr>
          <a:xfrm>
            <a:off x="8281899" y="4281400"/>
            <a:ext cx="802500" cy="802500"/>
          </a:xfrm>
          <a:prstGeom prst="rect">
            <a:avLst/>
          </a:prstGeom>
          <a:noFill/>
          <a:ln>
            <a:noFill/>
          </a:ln>
        </p:spPr>
      </p:pic>
      <p:sp>
        <p:nvSpPr>
          <p:cNvPr id="109" name="Google Shape;109;p16"/>
          <p:cNvSpPr txBox="1"/>
          <p:nvPr/>
        </p:nvSpPr>
        <p:spPr>
          <a:xfrm>
            <a:off x="4068850" y="1158350"/>
            <a:ext cx="4640400" cy="304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ko">
                <a:latin typeface="Do Hyeon"/>
                <a:ea typeface="Do Hyeon"/>
                <a:cs typeface="Do Hyeon"/>
                <a:sym typeface="Do Hyeon"/>
              </a:rPr>
              <a:t>Jooho Lee (Jay)</a:t>
            </a:r>
            <a:endParaRPr i="1">
              <a:latin typeface="Do Hyeon"/>
              <a:ea typeface="Do Hyeon"/>
              <a:cs typeface="Do Hyeon"/>
              <a:sym typeface="Do Hyeon"/>
            </a:endParaRPr>
          </a:p>
          <a:p>
            <a:pPr indent="0" lvl="0" marL="0" rtl="0" algn="l">
              <a:lnSpc>
                <a:spcPct val="115000"/>
              </a:lnSpc>
              <a:spcBef>
                <a:spcPts val="0"/>
              </a:spcBef>
              <a:spcAft>
                <a:spcPts val="0"/>
              </a:spcAft>
              <a:buNone/>
            </a:pPr>
            <a:r>
              <a:t/>
            </a:r>
            <a:endParaRPr sz="1100">
              <a:latin typeface="Do Hyeon"/>
              <a:ea typeface="Do Hyeon"/>
              <a:cs typeface="Do Hyeon"/>
              <a:sym typeface="Do Hyeon"/>
            </a:endParaRPr>
          </a:p>
          <a:p>
            <a:pPr indent="0" lvl="0" marL="0" rtl="0" algn="l">
              <a:lnSpc>
                <a:spcPct val="115000"/>
              </a:lnSpc>
              <a:spcBef>
                <a:spcPts val="0"/>
              </a:spcBef>
              <a:spcAft>
                <a:spcPts val="0"/>
              </a:spcAft>
              <a:buNone/>
            </a:pPr>
            <a:r>
              <a:rPr lang="ko" sz="1200">
                <a:solidFill>
                  <a:srgbClr val="151515"/>
                </a:solidFill>
                <a:highlight>
                  <a:srgbClr val="FFFFFF"/>
                </a:highlight>
                <a:latin typeface="Do Hyeon"/>
                <a:ea typeface="Do Hyeon"/>
                <a:cs typeface="Do Hyeon"/>
                <a:sym typeface="Do Hyeon"/>
              </a:rPr>
              <a:t>I am a senior </a:t>
            </a:r>
            <a:r>
              <a:rPr lang="ko" sz="1200">
                <a:solidFill>
                  <a:srgbClr val="FF0000"/>
                </a:solidFill>
                <a:highlight>
                  <a:srgbClr val="FFFFFF"/>
                </a:highlight>
                <a:latin typeface="Do Hyeon"/>
                <a:ea typeface="Do Hyeon"/>
                <a:cs typeface="Do Hyeon"/>
                <a:sym typeface="Do Hyeon"/>
              </a:rPr>
              <a:t>OpenShift Technical Account Manager (TAM) </a:t>
            </a:r>
            <a:r>
              <a:rPr lang="ko" sz="1200">
                <a:solidFill>
                  <a:srgbClr val="151515"/>
                </a:solidFill>
                <a:highlight>
                  <a:srgbClr val="FFFFFF"/>
                </a:highlight>
                <a:latin typeface="Do Hyeon"/>
                <a:ea typeface="Do Hyeon"/>
                <a:cs typeface="Do Hyeon"/>
                <a:sym typeface="Do Hyeon"/>
              </a:rPr>
              <a:t>in Toronto supporting middleware products(</a:t>
            </a:r>
            <a:r>
              <a:rPr lang="ko" sz="1200">
                <a:solidFill>
                  <a:srgbClr val="FF9900"/>
                </a:solidFill>
                <a:highlight>
                  <a:srgbClr val="FFFFFF"/>
                </a:highlight>
                <a:latin typeface="Do Hyeon"/>
                <a:ea typeface="Do Hyeon"/>
                <a:cs typeface="Do Hyeon"/>
                <a:sym typeface="Do Hyeon"/>
              </a:rPr>
              <a:t>EAP/ DataGrid/ Web Server</a:t>
            </a:r>
            <a:r>
              <a:rPr lang="ko" sz="1200">
                <a:solidFill>
                  <a:srgbClr val="151515"/>
                </a:solidFill>
                <a:highlight>
                  <a:srgbClr val="FFFFFF"/>
                </a:highlight>
                <a:latin typeface="Do Hyeon"/>
                <a:ea typeface="Do Hyeon"/>
                <a:cs typeface="Do Hyeon"/>
                <a:sym typeface="Do Hyeon"/>
              </a:rPr>
              <a:t>) and cloud products (</a:t>
            </a:r>
            <a:r>
              <a:rPr lang="ko" sz="1200">
                <a:solidFill>
                  <a:srgbClr val="6AA84F"/>
                </a:solidFill>
                <a:highlight>
                  <a:srgbClr val="FFFFFF"/>
                </a:highlight>
                <a:latin typeface="Do Hyeon"/>
                <a:ea typeface="Do Hyeon"/>
                <a:cs typeface="Do Hyeon"/>
                <a:sym typeface="Do Hyeon"/>
              </a:rPr>
              <a:t>Docker/ Kubernetes/ OpenShift/ Ansible</a:t>
            </a:r>
            <a:r>
              <a:rPr lang="ko" sz="1200">
                <a:solidFill>
                  <a:srgbClr val="151515"/>
                </a:solidFill>
                <a:highlight>
                  <a:srgbClr val="FFFFFF"/>
                </a:highlight>
                <a:latin typeface="Do Hyeon"/>
                <a:ea typeface="Do Hyeon"/>
                <a:cs typeface="Do Hyeon"/>
                <a:sym typeface="Do Hyeon"/>
              </a:rPr>
              <a:t>). I am also an active member of </a:t>
            </a:r>
            <a:r>
              <a:rPr lang="ko" sz="1200">
                <a:solidFill>
                  <a:srgbClr val="0000FF"/>
                </a:solidFill>
                <a:highlight>
                  <a:srgbClr val="FFFFFF"/>
                </a:highlight>
                <a:latin typeface="Do Hyeon"/>
                <a:ea typeface="Do Hyeon"/>
                <a:cs typeface="Do Hyeon"/>
                <a:sym typeface="Do Hyeon"/>
              </a:rPr>
              <a:t>JBoss User Group Korea</a:t>
            </a:r>
            <a:r>
              <a:rPr lang="ko" sz="1200">
                <a:solidFill>
                  <a:srgbClr val="151515"/>
                </a:solidFill>
                <a:highlight>
                  <a:srgbClr val="FFFFFF"/>
                </a:highlight>
                <a:latin typeface="Do Hyeon"/>
                <a:ea typeface="Do Hyeon"/>
                <a:cs typeface="Do Hyeon"/>
                <a:sym typeface="Do Hyeon"/>
              </a:rPr>
              <a:t> and Openshift / Ansible Group. </a:t>
            </a:r>
            <a:endParaRPr sz="1100">
              <a:latin typeface="Do Hyeon"/>
              <a:ea typeface="Do Hyeon"/>
              <a:cs typeface="Do Hyeon"/>
              <a:sym typeface="Do Hyeon"/>
            </a:endParaRPr>
          </a:p>
          <a:p>
            <a:pPr indent="0" lvl="0" marL="0" rtl="0" algn="l">
              <a:lnSpc>
                <a:spcPct val="115000"/>
              </a:lnSpc>
              <a:spcBef>
                <a:spcPts val="0"/>
              </a:spcBef>
              <a:spcAft>
                <a:spcPts val="0"/>
              </a:spcAft>
              <a:buNone/>
            </a:pPr>
            <a:r>
              <a:t/>
            </a:r>
            <a:endParaRPr sz="1100">
              <a:latin typeface="Do Hyeon"/>
              <a:ea typeface="Do Hyeon"/>
              <a:cs typeface="Do Hyeon"/>
              <a:sym typeface="Do Hyeon"/>
            </a:endParaRPr>
          </a:p>
          <a:p>
            <a:pPr indent="0" lvl="0" marL="0" rtl="0" algn="l">
              <a:lnSpc>
                <a:spcPct val="115000"/>
              </a:lnSpc>
              <a:spcBef>
                <a:spcPts val="0"/>
              </a:spcBef>
              <a:spcAft>
                <a:spcPts val="0"/>
              </a:spcAft>
              <a:buNone/>
            </a:pPr>
            <a:r>
              <a:rPr lang="ko" sz="1100">
                <a:latin typeface="Do Hyeon"/>
                <a:ea typeface="Do Hyeon"/>
                <a:cs typeface="Do Hyeon"/>
                <a:sym typeface="Do Hyeon"/>
              </a:rPr>
              <a:t>LinkedIn: </a:t>
            </a:r>
            <a:r>
              <a:rPr lang="ko" sz="1100" u="sng">
                <a:solidFill>
                  <a:srgbClr val="1155CC"/>
                </a:solidFill>
                <a:highlight>
                  <a:srgbClr val="FFFFFF"/>
                </a:highlight>
                <a:latin typeface="Do Hyeon"/>
                <a:ea typeface="Do Hyeon"/>
                <a:cs typeface="Do Hyeon"/>
                <a:sym typeface="Do Hyeon"/>
                <a:hlinkClick r:id="rId5"/>
              </a:rPr>
              <a:t>www.linkedin.com/in/jooho</a:t>
            </a:r>
            <a:endParaRPr sz="1100">
              <a:highlight>
                <a:srgbClr val="FFFFFF"/>
              </a:highlight>
              <a:latin typeface="Do Hyeon"/>
              <a:ea typeface="Do Hyeon"/>
              <a:cs typeface="Do Hyeon"/>
              <a:sym typeface="Do Hyeon"/>
            </a:endParaRPr>
          </a:p>
          <a:p>
            <a:pPr indent="0" lvl="0" marL="0" rtl="0" algn="l">
              <a:lnSpc>
                <a:spcPct val="115000"/>
              </a:lnSpc>
              <a:spcBef>
                <a:spcPts val="0"/>
              </a:spcBef>
              <a:spcAft>
                <a:spcPts val="0"/>
              </a:spcAft>
              <a:buNone/>
            </a:pPr>
            <a:r>
              <a:rPr lang="ko" sz="1100">
                <a:highlight>
                  <a:srgbClr val="FFFFFF"/>
                </a:highlight>
                <a:latin typeface="Do Hyeon"/>
                <a:ea typeface="Do Hyeon"/>
                <a:cs typeface="Do Hyeon"/>
                <a:sym typeface="Do Hyeon"/>
              </a:rPr>
              <a:t>Github:</a:t>
            </a:r>
            <a:r>
              <a:rPr lang="ko" sz="1100" u="sng">
                <a:solidFill>
                  <a:srgbClr val="1155CC"/>
                </a:solidFill>
                <a:highlight>
                  <a:srgbClr val="FFFFFF"/>
                </a:highlight>
                <a:latin typeface="Do Hyeon"/>
                <a:ea typeface="Do Hyeon"/>
                <a:cs typeface="Do Hyeon"/>
                <a:sym typeface="Do Hyeon"/>
                <a:hlinkClick r:id="rId6"/>
              </a:rPr>
              <a:t>https://github.com/jooho</a:t>
            </a:r>
            <a:endParaRPr sz="1100">
              <a:highlight>
                <a:srgbClr val="FFFFFF"/>
              </a:highlight>
              <a:latin typeface="Do Hyeon"/>
              <a:ea typeface="Do Hyeon"/>
              <a:cs typeface="Do Hyeon"/>
              <a:sym typeface="Do Hyeon"/>
            </a:endParaRPr>
          </a:p>
          <a:p>
            <a:pPr indent="0" lvl="0" marL="0" rtl="0" algn="l">
              <a:lnSpc>
                <a:spcPct val="115000"/>
              </a:lnSpc>
              <a:spcBef>
                <a:spcPts val="0"/>
              </a:spcBef>
              <a:spcAft>
                <a:spcPts val="0"/>
              </a:spcAft>
              <a:buNone/>
            </a:pPr>
            <a:r>
              <a:rPr lang="ko" sz="1100">
                <a:highlight>
                  <a:srgbClr val="FFFFFF"/>
                </a:highlight>
                <a:latin typeface="Do Hyeon"/>
                <a:ea typeface="Do Hyeon"/>
                <a:cs typeface="Do Hyeon"/>
                <a:sym typeface="Do Hyeon"/>
              </a:rPr>
              <a:t>Blog: </a:t>
            </a:r>
            <a:r>
              <a:rPr lang="ko" sz="1100" u="sng">
                <a:solidFill>
                  <a:srgbClr val="1155CC"/>
                </a:solidFill>
                <a:highlight>
                  <a:srgbClr val="FFFFFF"/>
                </a:highlight>
                <a:latin typeface="Do Hyeon"/>
                <a:ea typeface="Do Hyeon"/>
                <a:cs typeface="Do Hyeon"/>
                <a:sym typeface="Do Hyeon"/>
                <a:hlinkClick r:id="rId7"/>
              </a:rPr>
              <a:t>https://jhouse0317.tistory.com/category/RHEL</a:t>
            </a:r>
            <a:endParaRPr sz="1100">
              <a:highlight>
                <a:srgbClr val="FFFFFF"/>
              </a:highlight>
              <a:latin typeface="Do Hyeon"/>
              <a:ea typeface="Do Hyeon"/>
              <a:cs typeface="Do Hyeon"/>
              <a:sym typeface="Do Hyeon"/>
            </a:endParaRPr>
          </a:p>
          <a:p>
            <a:pPr indent="0" lvl="0" marL="0" rtl="0" algn="l">
              <a:lnSpc>
                <a:spcPct val="115000"/>
              </a:lnSpc>
              <a:spcBef>
                <a:spcPts val="0"/>
              </a:spcBef>
              <a:spcAft>
                <a:spcPts val="0"/>
              </a:spcAft>
              <a:buNone/>
            </a:pPr>
            <a:r>
              <a:rPr lang="ko" sz="1100">
                <a:highlight>
                  <a:srgbClr val="FFFFFF"/>
                </a:highlight>
                <a:latin typeface="Do Hyeon"/>
                <a:ea typeface="Do Hyeon"/>
                <a:cs typeface="Do Hyeon"/>
                <a:sym typeface="Do Hyeon"/>
              </a:rPr>
              <a:t>         </a:t>
            </a:r>
            <a:r>
              <a:rPr lang="ko" sz="1100" u="sng">
                <a:solidFill>
                  <a:srgbClr val="1155CC"/>
                </a:solidFill>
                <a:highlight>
                  <a:srgbClr val="FFFFFF"/>
                </a:highlight>
                <a:latin typeface="Do Hyeon"/>
                <a:ea typeface="Do Hyeon"/>
                <a:cs typeface="Do Hyeon"/>
                <a:sym typeface="Do Hyeon"/>
                <a:hlinkClick r:id="rId8"/>
              </a:rPr>
              <a:t>https://www.redhat.com/en/authors/jooho-lee</a:t>
            </a:r>
            <a:endParaRPr sz="1100">
              <a:highlight>
                <a:srgbClr val="FFFFFF"/>
              </a:highlight>
              <a:latin typeface="Do Hyeon"/>
              <a:ea typeface="Do Hyeon"/>
              <a:cs typeface="Do Hyeon"/>
              <a:sym typeface="Do Hyeon"/>
            </a:endParaRPr>
          </a:p>
          <a:p>
            <a:pPr indent="0" lvl="0" marL="0" rtl="0" algn="l">
              <a:lnSpc>
                <a:spcPct val="115000"/>
              </a:lnSpc>
              <a:spcBef>
                <a:spcPts val="0"/>
              </a:spcBef>
              <a:spcAft>
                <a:spcPts val="0"/>
              </a:spcAft>
              <a:buNone/>
            </a:pPr>
            <a:r>
              <a:rPr lang="ko" sz="1100">
                <a:highlight>
                  <a:srgbClr val="FFFFFF"/>
                </a:highlight>
                <a:latin typeface="Do Hyeon"/>
                <a:ea typeface="Do Hyeon"/>
                <a:cs typeface="Do Hyeon"/>
                <a:sym typeface="Do Hyeon"/>
              </a:rPr>
              <a:t>Youtube: BTBS - </a:t>
            </a:r>
            <a:r>
              <a:rPr lang="ko" sz="1100" u="sng">
                <a:solidFill>
                  <a:srgbClr val="1155CC"/>
                </a:solidFill>
                <a:highlight>
                  <a:srgbClr val="FFFFFF"/>
                </a:highlight>
                <a:latin typeface="Do Hyeon"/>
                <a:ea typeface="Do Hyeon"/>
                <a:cs typeface="Do Hyeon"/>
                <a:sym typeface="Do Hyeon"/>
                <a:hlinkClick r:id="rId9"/>
              </a:rPr>
              <a:t>https://www.youtube.com/channel/UCmKLIAl-kjBSHqkX8m_HmIg</a:t>
            </a:r>
            <a:endParaRPr>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34"/>
          <p:cNvPicPr preferRelativeResize="0"/>
          <p:nvPr/>
        </p:nvPicPr>
        <p:blipFill>
          <a:blip r:embed="rId3">
            <a:alphaModFix/>
          </a:blip>
          <a:stretch>
            <a:fillRect/>
          </a:stretch>
        </p:blipFill>
        <p:spPr>
          <a:xfrm>
            <a:off x="3105725" y="2150325"/>
            <a:ext cx="2739625" cy="2926351"/>
          </a:xfrm>
          <a:prstGeom prst="rect">
            <a:avLst/>
          </a:prstGeom>
          <a:noFill/>
          <a:ln>
            <a:noFill/>
          </a:ln>
        </p:spPr>
      </p:pic>
      <p:sp>
        <p:nvSpPr>
          <p:cNvPr id="306" name="Google Shape;306;p34"/>
          <p:cNvSpPr txBox="1"/>
          <p:nvPr/>
        </p:nvSpPr>
        <p:spPr>
          <a:xfrm>
            <a:off x="-145400" y="274450"/>
            <a:ext cx="9251400" cy="14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4500">
                <a:solidFill>
                  <a:srgbClr val="FF0000"/>
                </a:solidFill>
                <a:latin typeface="Do Hyeon"/>
                <a:ea typeface="Do Hyeon"/>
                <a:cs typeface="Do Hyeon"/>
                <a:sym typeface="Do Hyeon"/>
              </a:rPr>
              <a:t>PAAS Leader</a:t>
            </a:r>
            <a:r>
              <a:rPr lang="ko" sz="4500">
                <a:latin typeface="Do Hyeon"/>
                <a:ea typeface="Do Hyeon"/>
                <a:cs typeface="Do Hyeon"/>
                <a:sym typeface="Do Hyeon"/>
              </a:rPr>
              <a:t> </a:t>
            </a:r>
            <a:r>
              <a:rPr lang="ko" sz="3000">
                <a:latin typeface="Do Hyeon"/>
                <a:ea typeface="Do Hyeon"/>
                <a:cs typeface="Do Hyeon"/>
                <a:sym typeface="Do Hyeon"/>
              </a:rPr>
              <a:t>의 </a:t>
            </a:r>
            <a:r>
              <a:rPr b="1" lang="ko" sz="4500">
                <a:solidFill>
                  <a:srgbClr val="6AA84F"/>
                </a:solidFill>
                <a:latin typeface="Do Hyeon"/>
                <a:ea typeface="Do Hyeon"/>
                <a:cs typeface="Do Hyeon"/>
                <a:sym typeface="Do Hyeon"/>
              </a:rPr>
              <a:t>Face Off</a:t>
            </a:r>
            <a:endParaRPr b="1" sz="4500">
              <a:solidFill>
                <a:srgbClr val="6AA84F"/>
              </a:solidFill>
              <a:latin typeface="Do Hyeon"/>
              <a:ea typeface="Do Hyeon"/>
              <a:cs typeface="Do Hyeon"/>
              <a:sym typeface="Do Hyeon"/>
            </a:endParaRPr>
          </a:p>
          <a:p>
            <a:pPr indent="0" lvl="0" marL="0" rtl="0" algn="ctr">
              <a:spcBef>
                <a:spcPts val="0"/>
              </a:spcBef>
              <a:spcAft>
                <a:spcPts val="0"/>
              </a:spcAft>
              <a:buNone/>
            </a:pPr>
            <a:r>
              <a:t/>
            </a:r>
            <a:endParaRPr b="1" sz="1200">
              <a:solidFill>
                <a:srgbClr val="6AA84F"/>
              </a:solidFill>
              <a:latin typeface="Do Hyeon"/>
              <a:ea typeface="Do Hyeon"/>
              <a:cs typeface="Do Hyeon"/>
              <a:sym typeface="Do Hyeon"/>
            </a:endParaRPr>
          </a:p>
          <a:p>
            <a:pPr indent="0" lvl="0" marL="0" rtl="0" algn="ctr">
              <a:spcBef>
                <a:spcPts val="0"/>
              </a:spcBef>
              <a:spcAft>
                <a:spcPts val="0"/>
              </a:spcAft>
              <a:buNone/>
            </a:pPr>
            <a:r>
              <a:rPr lang="ko" sz="6000">
                <a:latin typeface="Do Hyeon"/>
                <a:ea typeface="Do Hyeon"/>
                <a:cs typeface="Do Hyeon"/>
                <a:sym typeface="Do Hyeon"/>
              </a:rPr>
              <a:t>같은 </a:t>
            </a:r>
            <a:r>
              <a:rPr lang="ko" sz="6000">
                <a:solidFill>
                  <a:srgbClr val="FF9900"/>
                </a:solidFill>
                <a:latin typeface="Do Hyeon"/>
                <a:ea typeface="Do Hyeon"/>
                <a:cs typeface="Do Hyeon"/>
                <a:sym typeface="Do Hyeon"/>
              </a:rPr>
              <a:t>이름</a:t>
            </a:r>
            <a:r>
              <a:rPr lang="ko" sz="6000">
                <a:latin typeface="Do Hyeon"/>
                <a:ea typeface="Do Hyeon"/>
                <a:cs typeface="Do Hyeon"/>
                <a:sym typeface="Do Hyeon"/>
              </a:rPr>
              <a:t>,  새롭게 태어난</a:t>
            </a:r>
            <a:r>
              <a:rPr lang="ko" sz="6000">
                <a:solidFill>
                  <a:srgbClr val="9900FF"/>
                </a:solidFill>
                <a:latin typeface="Do Hyeon"/>
                <a:ea typeface="Do Hyeon"/>
                <a:cs typeface="Do Hyeon"/>
                <a:sym typeface="Do Hyeon"/>
              </a:rPr>
              <a:t> 제품</a:t>
            </a:r>
            <a:endParaRPr sz="6000">
              <a:solidFill>
                <a:srgbClr val="9900FF"/>
              </a:solidFill>
              <a:latin typeface="Do Hyeon"/>
              <a:ea typeface="Do Hyeon"/>
              <a:cs typeface="Do Hyeon"/>
              <a:sym typeface="Do Hyeon"/>
            </a:endParaRPr>
          </a:p>
        </p:txBody>
      </p:sp>
      <p:sp>
        <p:nvSpPr>
          <p:cNvPr id="307" name="Google Shape;307;p34"/>
          <p:cNvSpPr txBox="1"/>
          <p:nvPr/>
        </p:nvSpPr>
        <p:spPr>
          <a:xfrm>
            <a:off x="7702500" y="4827450"/>
            <a:ext cx="12924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2015. June</a:t>
            </a:r>
            <a:endParaRPr>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5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35"/>
          <p:cNvPicPr preferRelativeResize="0"/>
          <p:nvPr/>
        </p:nvPicPr>
        <p:blipFill>
          <a:blip r:embed="rId3">
            <a:alphaModFix/>
          </a:blip>
          <a:stretch>
            <a:fillRect/>
          </a:stretch>
        </p:blipFill>
        <p:spPr>
          <a:xfrm>
            <a:off x="914075" y="152400"/>
            <a:ext cx="7227808"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6"/>
          <p:cNvSpPr/>
          <p:nvPr/>
        </p:nvSpPr>
        <p:spPr>
          <a:xfrm>
            <a:off x="316750" y="163225"/>
            <a:ext cx="1865700" cy="4253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 Hyeon"/>
              <a:ea typeface="Do Hyeon"/>
              <a:cs typeface="Do Hyeon"/>
              <a:sym typeface="Do Hyeon"/>
            </a:endParaRPr>
          </a:p>
        </p:txBody>
      </p:sp>
      <p:sp>
        <p:nvSpPr>
          <p:cNvPr id="318" name="Google Shape;318;p36"/>
          <p:cNvSpPr txBox="1"/>
          <p:nvPr/>
        </p:nvSpPr>
        <p:spPr>
          <a:xfrm>
            <a:off x="586300" y="1501358"/>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Data</a:t>
            </a:r>
            <a:endParaRPr>
              <a:solidFill>
                <a:srgbClr val="FFFFFF"/>
              </a:solidFill>
              <a:latin typeface="Do Hyeon"/>
              <a:ea typeface="Do Hyeon"/>
              <a:cs typeface="Do Hyeon"/>
              <a:sym typeface="Do Hyeon"/>
            </a:endParaRPr>
          </a:p>
        </p:txBody>
      </p:sp>
      <p:sp>
        <p:nvSpPr>
          <p:cNvPr id="319" name="Google Shape;319;p36"/>
          <p:cNvSpPr txBox="1"/>
          <p:nvPr/>
        </p:nvSpPr>
        <p:spPr>
          <a:xfrm>
            <a:off x="586300" y="1158450"/>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Applications</a:t>
            </a:r>
            <a:endParaRPr>
              <a:solidFill>
                <a:srgbClr val="FFFFFF"/>
              </a:solidFill>
              <a:latin typeface="Do Hyeon"/>
              <a:ea typeface="Do Hyeon"/>
              <a:cs typeface="Do Hyeon"/>
              <a:sym typeface="Do Hyeon"/>
            </a:endParaRPr>
          </a:p>
        </p:txBody>
      </p:sp>
      <p:sp>
        <p:nvSpPr>
          <p:cNvPr id="320" name="Google Shape;320;p36"/>
          <p:cNvSpPr txBox="1"/>
          <p:nvPr/>
        </p:nvSpPr>
        <p:spPr>
          <a:xfrm>
            <a:off x="586300" y="1850463"/>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Runtime</a:t>
            </a:r>
            <a:endParaRPr>
              <a:solidFill>
                <a:srgbClr val="FFFFFF"/>
              </a:solidFill>
              <a:latin typeface="Do Hyeon"/>
              <a:ea typeface="Do Hyeon"/>
              <a:cs typeface="Do Hyeon"/>
              <a:sym typeface="Do Hyeon"/>
            </a:endParaRPr>
          </a:p>
        </p:txBody>
      </p:sp>
      <p:sp>
        <p:nvSpPr>
          <p:cNvPr id="321" name="Google Shape;321;p36"/>
          <p:cNvSpPr txBox="1"/>
          <p:nvPr/>
        </p:nvSpPr>
        <p:spPr>
          <a:xfrm>
            <a:off x="586300" y="2198413"/>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Middleware</a:t>
            </a:r>
            <a:endParaRPr>
              <a:solidFill>
                <a:srgbClr val="FFFFFF"/>
              </a:solidFill>
              <a:latin typeface="Do Hyeon"/>
              <a:ea typeface="Do Hyeon"/>
              <a:cs typeface="Do Hyeon"/>
              <a:sym typeface="Do Hyeon"/>
            </a:endParaRPr>
          </a:p>
        </p:txBody>
      </p:sp>
      <p:sp>
        <p:nvSpPr>
          <p:cNvPr id="322" name="Google Shape;322;p36"/>
          <p:cNvSpPr txBox="1"/>
          <p:nvPr/>
        </p:nvSpPr>
        <p:spPr>
          <a:xfrm>
            <a:off x="586300" y="2546167"/>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OS</a:t>
            </a:r>
            <a:endParaRPr>
              <a:solidFill>
                <a:srgbClr val="FFFFFF"/>
              </a:solidFill>
              <a:latin typeface="Do Hyeon"/>
              <a:ea typeface="Do Hyeon"/>
              <a:cs typeface="Do Hyeon"/>
              <a:sym typeface="Do Hyeon"/>
            </a:endParaRPr>
          </a:p>
        </p:txBody>
      </p:sp>
      <p:sp>
        <p:nvSpPr>
          <p:cNvPr id="323" name="Google Shape;323;p36"/>
          <p:cNvSpPr txBox="1"/>
          <p:nvPr/>
        </p:nvSpPr>
        <p:spPr>
          <a:xfrm>
            <a:off x="586300" y="2902009"/>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Virtualization</a:t>
            </a:r>
            <a:endParaRPr>
              <a:solidFill>
                <a:srgbClr val="FFFFFF"/>
              </a:solidFill>
              <a:latin typeface="Do Hyeon"/>
              <a:ea typeface="Do Hyeon"/>
              <a:cs typeface="Do Hyeon"/>
              <a:sym typeface="Do Hyeon"/>
            </a:endParaRPr>
          </a:p>
        </p:txBody>
      </p:sp>
      <p:sp>
        <p:nvSpPr>
          <p:cNvPr id="324" name="Google Shape;324;p36"/>
          <p:cNvSpPr txBox="1"/>
          <p:nvPr/>
        </p:nvSpPr>
        <p:spPr>
          <a:xfrm>
            <a:off x="586300" y="3257817"/>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Server</a:t>
            </a:r>
            <a:endParaRPr>
              <a:solidFill>
                <a:srgbClr val="FFFFFF"/>
              </a:solidFill>
              <a:latin typeface="Do Hyeon"/>
              <a:ea typeface="Do Hyeon"/>
              <a:cs typeface="Do Hyeon"/>
              <a:sym typeface="Do Hyeon"/>
            </a:endParaRPr>
          </a:p>
        </p:txBody>
      </p:sp>
      <p:sp>
        <p:nvSpPr>
          <p:cNvPr id="325" name="Google Shape;325;p36"/>
          <p:cNvSpPr txBox="1"/>
          <p:nvPr/>
        </p:nvSpPr>
        <p:spPr>
          <a:xfrm>
            <a:off x="586300" y="3613142"/>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Storage</a:t>
            </a:r>
            <a:endParaRPr>
              <a:solidFill>
                <a:srgbClr val="FFFFFF"/>
              </a:solidFill>
              <a:latin typeface="Do Hyeon"/>
              <a:ea typeface="Do Hyeon"/>
              <a:cs typeface="Do Hyeon"/>
              <a:sym typeface="Do Hyeon"/>
            </a:endParaRPr>
          </a:p>
        </p:txBody>
      </p:sp>
      <p:sp>
        <p:nvSpPr>
          <p:cNvPr id="326" name="Google Shape;326;p36"/>
          <p:cNvSpPr txBox="1"/>
          <p:nvPr/>
        </p:nvSpPr>
        <p:spPr>
          <a:xfrm>
            <a:off x="586300" y="3968468"/>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Network</a:t>
            </a:r>
            <a:endParaRPr>
              <a:solidFill>
                <a:srgbClr val="FFFFFF"/>
              </a:solidFill>
              <a:latin typeface="Do Hyeon"/>
              <a:ea typeface="Do Hyeon"/>
              <a:cs typeface="Do Hyeon"/>
              <a:sym typeface="Do Hyeon"/>
            </a:endParaRPr>
          </a:p>
        </p:txBody>
      </p:sp>
      <p:sp>
        <p:nvSpPr>
          <p:cNvPr id="327" name="Google Shape;327;p36"/>
          <p:cNvSpPr txBox="1"/>
          <p:nvPr/>
        </p:nvSpPr>
        <p:spPr>
          <a:xfrm>
            <a:off x="316600" y="668150"/>
            <a:ext cx="18657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900">
                <a:latin typeface="Do Hyeon"/>
                <a:ea typeface="Do Hyeon"/>
                <a:cs typeface="Do Hyeon"/>
                <a:sym typeface="Do Hyeon"/>
              </a:rPr>
              <a:t>On Premises</a:t>
            </a:r>
            <a:endParaRPr sz="1900">
              <a:latin typeface="Do Hyeon"/>
              <a:ea typeface="Do Hyeon"/>
              <a:cs typeface="Do Hyeon"/>
              <a:sym typeface="Do Hyeon"/>
            </a:endParaRPr>
          </a:p>
        </p:txBody>
      </p:sp>
      <p:sp>
        <p:nvSpPr>
          <p:cNvPr id="328" name="Google Shape;328;p36"/>
          <p:cNvSpPr/>
          <p:nvPr/>
        </p:nvSpPr>
        <p:spPr>
          <a:xfrm>
            <a:off x="2450350" y="163225"/>
            <a:ext cx="1865700" cy="4253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 Hyeon"/>
              <a:ea typeface="Do Hyeon"/>
              <a:cs typeface="Do Hyeon"/>
              <a:sym typeface="Do Hyeon"/>
            </a:endParaRPr>
          </a:p>
        </p:txBody>
      </p:sp>
      <p:sp>
        <p:nvSpPr>
          <p:cNvPr id="329" name="Google Shape;329;p36"/>
          <p:cNvSpPr txBox="1"/>
          <p:nvPr/>
        </p:nvSpPr>
        <p:spPr>
          <a:xfrm>
            <a:off x="2719900" y="1501358"/>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Data</a:t>
            </a:r>
            <a:endParaRPr>
              <a:solidFill>
                <a:srgbClr val="FFFFFF"/>
              </a:solidFill>
              <a:latin typeface="Do Hyeon"/>
              <a:ea typeface="Do Hyeon"/>
              <a:cs typeface="Do Hyeon"/>
              <a:sym typeface="Do Hyeon"/>
            </a:endParaRPr>
          </a:p>
        </p:txBody>
      </p:sp>
      <p:sp>
        <p:nvSpPr>
          <p:cNvPr id="330" name="Google Shape;330;p36"/>
          <p:cNvSpPr txBox="1"/>
          <p:nvPr/>
        </p:nvSpPr>
        <p:spPr>
          <a:xfrm>
            <a:off x="2719900" y="1158450"/>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Applications</a:t>
            </a:r>
            <a:endParaRPr>
              <a:solidFill>
                <a:srgbClr val="FFFFFF"/>
              </a:solidFill>
              <a:latin typeface="Do Hyeon"/>
              <a:ea typeface="Do Hyeon"/>
              <a:cs typeface="Do Hyeon"/>
              <a:sym typeface="Do Hyeon"/>
            </a:endParaRPr>
          </a:p>
        </p:txBody>
      </p:sp>
      <p:sp>
        <p:nvSpPr>
          <p:cNvPr id="331" name="Google Shape;331;p36"/>
          <p:cNvSpPr txBox="1"/>
          <p:nvPr/>
        </p:nvSpPr>
        <p:spPr>
          <a:xfrm>
            <a:off x="2719900" y="1850463"/>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Runtime</a:t>
            </a:r>
            <a:endParaRPr>
              <a:solidFill>
                <a:srgbClr val="FFFFFF"/>
              </a:solidFill>
              <a:latin typeface="Do Hyeon"/>
              <a:ea typeface="Do Hyeon"/>
              <a:cs typeface="Do Hyeon"/>
              <a:sym typeface="Do Hyeon"/>
            </a:endParaRPr>
          </a:p>
        </p:txBody>
      </p:sp>
      <p:sp>
        <p:nvSpPr>
          <p:cNvPr id="332" name="Google Shape;332;p36"/>
          <p:cNvSpPr txBox="1"/>
          <p:nvPr/>
        </p:nvSpPr>
        <p:spPr>
          <a:xfrm>
            <a:off x="2719900" y="2198413"/>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Middleware</a:t>
            </a:r>
            <a:endParaRPr>
              <a:solidFill>
                <a:srgbClr val="FFFFFF"/>
              </a:solidFill>
              <a:latin typeface="Do Hyeon"/>
              <a:ea typeface="Do Hyeon"/>
              <a:cs typeface="Do Hyeon"/>
              <a:sym typeface="Do Hyeon"/>
            </a:endParaRPr>
          </a:p>
        </p:txBody>
      </p:sp>
      <p:sp>
        <p:nvSpPr>
          <p:cNvPr id="333" name="Google Shape;333;p36"/>
          <p:cNvSpPr txBox="1"/>
          <p:nvPr/>
        </p:nvSpPr>
        <p:spPr>
          <a:xfrm>
            <a:off x="2719900" y="2546167"/>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OS</a:t>
            </a:r>
            <a:endParaRPr>
              <a:solidFill>
                <a:srgbClr val="FFFFFF"/>
              </a:solidFill>
              <a:latin typeface="Do Hyeon"/>
              <a:ea typeface="Do Hyeon"/>
              <a:cs typeface="Do Hyeon"/>
              <a:sym typeface="Do Hyeon"/>
            </a:endParaRPr>
          </a:p>
        </p:txBody>
      </p:sp>
      <p:sp>
        <p:nvSpPr>
          <p:cNvPr id="334" name="Google Shape;334;p36"/>
          <p:cNvSpPr txBox="1"/>
          <p:nvPr/>
        </p:nvSpPr>
        <p:spPr>
          <a:xfrm>
            <a:off x="2719900" y="2902009"/>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Virtualization</a:t>
            </a:r>
            <a:endParaRPr>
              <a:solidFill>
                <a:srgbClr val="FFFFFF"/>
              </a:solidFill>
              <a:latin typeface="Do Hyeon"/>
              <a:ea typeface="Do Hyeon"/>
              <a:cs typeface="Do Hyeon"/>
              <a:sym typeface="Do Hyeon"/>
            </a:endParaRPr>
          </a:p>
        </p:txBody>
      </p:sp>
      <p:sp>
        <p:nvSpPr>
          <p:cNvPr id="335" name="Google Shape;335;p36"/>
          <p:cNvSpPr txBox="1"/>
          <p:nvPr/>
        </p:nvSpPr>
        <p:spPr>
          <a:xfrm>
            <a:off x="2719900" y="3257817"/>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Server</a:t>
            </a:r>
            <a:endParaRPr>
              <a:solidFill>
                <a:srgbClr val="FFFFFF"/>
              </a:solidFill>
              <a:latin typeface="Do Hyeon"/>
              <a:ea typeface="Do Hyeon"/>
              <a:cs typeface="Do Hyeon"/>
              <a:sym typeface="Do Hyeon"/>
            </a:endParaRPr>
          </a:p>
        </p:txBody>
      </p:sp>
      <p:sp>
        <p:nvSpPr>
          <p:cNvPr id="336" name="Google Shape;336;p36"/>
          <p:cNvSpPr txBox="1"/>
          <p:nvPr/>
        </p:nvSpPr>
        <p:spPr>
          <a:xfrm>
            <a:off x="2719900" y="3613142"/>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Storage</a:t>
            </a:r>
            <a:endParaRPr>
              <a:solidFill>
                <a:srgbClr val="FFFFFF"/>
              </a:solidFill>
              <a:latin typeface="Do Hyeon"/>
              <a:ea typeface="Do Hyeon"/>
              <a:cs typeface="Do Hyeon"/>
              <a:sym typeface="Do Hyeon"/>
            </a:endParaRPr>
          </a:p>
        </p:txBody>
      </p:sp>
      <p:sp>
        <p:nvSpPr>
          <p:cNvPr id="337" name="Google Shape;337;p36"/>
          <p:cNvSpPr txBox="1"/>
          <p:nvPr/>
        </p:nvSpPr>
        <p:spPr>
          <a:xfrm>
            <a:off x="2719900" y="3968468"/>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Network</a:t>
            </a:r>
            <a:endParaRPr>
              <a:solidFill>
                <a:srgbClr val="FFFFFF"/>
              </a:solidFill>
              <a:latin typeface="Do Hyeon"/>
              <a:ea typeface="Do Hyeon"/>
              <a:cs typeface="Do Hyeon"/>
              <a:sym typeface="Do Hyeon"/>
            </a:endParaRPr>
          </a:p>
        </p:txBody>
      </p:sp>
      <p:sp>
        <p:nvSpPr>
          <p:cNvPr id="338" name="Google Shape;338;p36"/>
          <p:cNvSpPr txBox="1"/>
          <p:nvPr/>
        </p:nvSpPr>
        <p:spPr>
          <a:xfrm>
            <a:off x="2450200" y="668150"/>
            <a:ext cx="18657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900">
                <a:solidFill>
                  <a:srgbClr val="FF0000"/>
                </a:solidFill>
                <a:latin typeface="Do Hyeon"/>
                <a:ea typeface="Do Hyeon"/>
                <a:cs typeface="Do Hyeon"/>
                <a:sym typeface="Do Hyeon"/>
              </a:rPr>
              <a:t>I</a:t>
            </a:r>
            <a:r>
              <a:rPr lang="ko" sz="1900">
                <a:latin typeface="Do Hyeon"/>
                <a:ea typeface="Do Hyeon"/>
                <a:cs typeface="Do Hyeon"/>
                <a:sym typeface="Do Hyeon"/>
              </a:rPr>
              <a:t>nfrastructure</a:t>
            </a:r>
            <a:endParaRPr sz="1900">
              <a:latin typeface="Do Hyeon"/>
              <a:ea typeface="Do Hyeon"/>
              <a:cs typeface="Do Hyeon"/>
              <a:sym typeface="Do Hyeon"/>
            </a:endParaRPr>
          </a:p>
          <a:p>
            <a:pPr indent="0" lvl="0" marL="0" rtl="0" algn="ctr">
              <a:spcBef>
                <a:spcPts val="0"/>
              </a:spcBef>
              <a:spcAft>
                <a:spcPts val="0"/>
              </a:spcAft>
              <a:buNone/>
            </a:pPr>
            <a:r>
              <a:rPr lang="ko" sz="1900">
                <a:solidFill>
                  <a:srgbClr val="FF0000"/>
                </a:solidFill>
                <a:latin typeface="Do Hyeon"/>
                <a:ea typeface="Do Hyeon"/>
                <a:cs typeface="Do Hyeon"/>
                <a:sym typeface="Do Hyeon"/>
              </a:rPr>
              <a:t>A</a:t>
            </a:r>
            <a:r>
              <a:rPr lang="ko" sz="1900">
                <a:latin typeface="Do Hyeon"/>
                <a:ea typeface="Do Hyeon"/>
                <a:cs typeface="Do Hyeon"/>
                <a:sym typeface="Do Hyeon"/>
              </a:rPr>
              <a:t>s </a:t>
            </a:r>
            <a:r>
              <a:rPr lang="ko" sz="1900">
                <a:solidFill>
                  <a:srgbClr val="FF0000"/>
                </a:solidFill>
                <a:latin typeface="Do Hyeon"/>
                <a:ea typeface="Do Hyeon"/>
                <a:cs typeface="Do Hyeon"/>
                <a:sym typeface="Do Hyeon"/>
              </a:rPr>
              <a:t>A</a:t>
            </a:r>
            <a:r>
              <a:rPr lang="ko" sz="1900">
                <a:latin typeface="Do Hyeon"/>
                <a:ea typeface="Do Hyeon"/>
                <a:cs typeface="Do Hyeon"/>
                <a:sym typeface="Do Hyeon"/>
              </a:rPr>
              <a:t> </a:t>
            </a:r>
            <a:r>
              <a:rPr lang="ko" sz="1900">
                <a:solidFill>
                  <a:srgbClr val="FF0000"/>
                </a:solidFill>
                <a:latin typeface="Do Hyeon"/>
                <a:ea typeface="Do Hyeon"/>
                <a:cs typeface="Do Hyeon"/>
                <a:sym typeface="Do Hyeon"/>
              </a:rPr>
              <a:t>S</a:t>
            </a:r>
            <a:r>
              <a:rPr lang="ko" sz="1900">
                <a:latin typeface="Do Hyeon"/>
                <a:ea typeface="Do Hyeon"/>
                <a:cs typeface="Do Hyeon"/>
                <a:sym typeface="Do Hyeon"/>
              </a:rPr>
              <a:t>ervice</a:t>
            </a:r>
            <a:endParaRPr sz="1900">
              <a:latin typeface="Do Hyeon"/>
              <a:ea typeface="Do Hyeon"/>
              <a:cs typeface="Do Hyeon"/>
              <a:sym typeface="Do Hyeon"/>
            </a:endParaRPr>
          </a:p>
        </p:txBody>
      </p:sp>
      <p:sp>
        <p:nvSpPr>
          <p:cNvPr id="339" name="Google Shape;339;p36"/>
          <p:cNvSpPr/>
          <p:nvPr/>
        </p:nvSpPr>
        <p:spPr>
          <a:xfrm>
            <a:off x="4625917" y="163225"/>
            <a:ext cx="1865700" cy="4253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 Hyeon"/>
              <a:ea typeface="Do Hyeon"/>
              <a:cs typeface="Do Hyeon"/>
              <a:sym typeface="Do Hyeon"/>
            </a:endParaRPr>
          </a:p>
        </p:txBody>
      </p:sp>
      <p:sp>
        <p:nvSpPr>
          <p:cNvPr id="340" name="Google Shape;340;p36"/>
          <p:cNvSpPr txBox="1"/>
          <p:nvPr/>
        </p:nvSpPr>
        <p:spPr>
          <a:xfrm>
            <a:off x="4895467" y="1501358"/>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Data</a:t>
            </a:r>
            <a:endParaRPr>
              <a:solidFill>
                <a:srgbClr val="FFFFFF"/>
              </a:solidFill>
              <a:latin typeface="Do Hyeon"/>
              <a:ea typeface="Do Hyeon"/>
              <a:cs typeface="Do Hyeon"/>
              <a:sym typeface="Do Hyeon"/>
            </a:endParaRPr>
          </a:p>
        </p:txBody>
      </p:sp>
      <p:sp>
        <p:nvSpPr>
          <p:cNvPr id="341" name="Google Shape;341;p36"/>
          <p:cNvSpPr txBox="1"/>
          <p:nvPr/>
        </p:nvSpPr>
        <p:spPr>
          <a:xfrm>
            <a:off x="4895467" y="1158450"/>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Applications</a:t>
            </a:r>
            <a:endParaRPr>
              <a:solidFill>
                <a:srgbClr val="FFFFFF"/>
              </a:solidFill>
              <a:latin typeface="Do Hyeon"/>
              <a:ea typeface="Do Hyeon"/>
              <a:cs typeface="Do Hyeon"/>
              <a:sym typeface="Do Hyeon"/>
            </a:endParaRPr>
          </a:p>
        </p:txBody>
      </p:sp>
      <p:sp>
        <p:nvSpPr>
          <p:cNvPr id="342" name="Google Shape;342;p36"/>
          <p:cNvSpPr txBox="1"/>
          <p:nvPr/>
        </p:nvSpPr>
        <p:spPr>
          <a:xfrm>
            <a:off x="4895467" y="1850463"/>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Runtime</a:t>
            </a:r>
            <a:endParaRPr>
              <a:solidFill>
                <a:srgbClr val="FFFFFF"/>
              </a:solidFill>
              <a:latin typeface="Do Hyeon"/>
              <a:ea typeface="Do Hyeon"/>
              <a:cs typeface="Do Hyeon"/>
              <a:sym typeface="Do Hyeon"/>
            </a:endParaRPr>
          </a:p>
        </p:txBody>
      </p:sp>
      <p:sp>
        <p:nvSpPr>
          <p:cNvPr id="343" name="Google Shape;343;p36"/>
          <p:cNvSpPr txBox="1"/>
          <p:nvPr/>
        </p:nvSpPr>
        <p:spPr>
          <a:xfrm>
            <a:off x="4895467" y="2198413"/>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Middleware</a:t>
            </a:r>
            <a:endParaRPr>
              <a:solidFill>
                <a:srgbClr val="FFFFFF"/>
              </a:solidFill>
              <a:latin typeface="Do Hyeon"/>
              <a:ea typeface="Do Hyeon"/>
              <a:cs typeface="Do Hyeon"/>
              <a:sym typeface="Do Hyeon"/>
            </a:endParaRPr>
          </a:p>
        </p:txBody>
      </p:sp>
      <p:sp>
        <p:nvSpPr>
          <p:cNvPr id="344" name="Google Shape;344;p36"/>
          <p:cNvSpPr txBox="1"/>
          <p:nvPr/>
        </p:nvSpPr>
        <p:spPr>
          <a:xfrm>
            <a:off x="4895467" y="2546167"/>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OS</a:t>
            </a:r>
            <a:endParaRPr>
              <a:solidFill>
                <a:srgbClr val="FFFFFF"/>
              </a:solidFill>
              <a:latin typeface="Do Hyeon"/>
              <a:ea typeface="Do Hyeon"/>
              <a:cs typeface="Do Hyeon"/>
              <a:sym typeface="Do Hyeon"/>
            </a:endParaRPr>
          </a:p>
        </p:txBody>
      </p:sp>
      <p:sp>
        <p:nvSpPr>
          <p:cNvPr id="345" name="Google Shape;345;p36"/>
          <p:cNvSpPr txBox="1"/>
          <p:nvPr/>
        </p:nvSpPr>
        <p:spPr>
          <a:xfrm>
            <a:off x="4895467" y="2902009"/>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Virtualization</a:t>
            </a:r>
            <a:endParaRPr>
              <a:solidFill>
                <a:srgbClr val="FFFFFF"/>
              </a:solidFill>
              <a:latin typeface="Do Hyeon"/>
              <a:ea typeface="Do Hyeon"/>
              <a:cs typeface="Do Hyeon"/>
              <a:sym typeface="Do Hyeon"/>
            </a:endParaRPr>
          </a:p>
        </p:txBody>
      </p:sp>
      <p:sp>
        <p:nvSpPr>
          <p:cNvPr id="346" name="Google Shape;346;p36"/>
          <p:cNvSpPr txBox="1"/>
          <p:nvPr/>
        </p:nvSpPr>
        <p:spPr>
          <a:xfrm>
            <a:off x="4895467" y="3257817"/>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Server</a:t>
            </a:r>
            <a:endParaRPr>
              <a:solidFill>
                <a:srgbClr val="FFFFFF"/>
              </a:solidFill>
              <a:latin typeface="Do Hyeon"/>
              <a:ea typeface="Do Hyeon"/>
              <a:cs typeface="Do Hyeon"/>
              <a:sym typeface="Do Hyeon"/>
            </a:endParaRPr>
          </a:p>
        </p:txBody>
      </p:sp>
      <p:sp>
        <p:nvSpPr>
          <p:cNvPr id="347" name="Google Shape;347;p36"/>
          <p:cNvSpPr txBox="1"/>
          <p:nvPr/>
        </p:nvSpPr>
        <p:spPr>
          <a:xfrm>
            <a:off x="4895467" y="3613142"/>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Storage</a:t>
            </a:r>
            <a:endParaRPr>
              <a:solidFill>
                <a:srgbClr val="FFFFFF"/>
              </a:solidFill>
              <a:latin typeface="Do Hyeon"/>
              <a:ea typeface="Do Hyeon"/>
              <a:cs typeface="Do Hyeon"/>
              <a:sym typeface="Do Hyeon"/>
            </a:endParaRPr>
          </a:p>
        </p:txBody>
      </p:sp>
      <p:sp>
        <p:nvSpPr>
          <p:cNvPr id="348" name="Google Shape;348;p36"/>
          <p:cNvSpPr txBox="1"/>
          <p:nvPr/>
        </p:nvSpPr>
        <p:spPr>
          <a:xfrm>
            <a:off x="4895467" y="3968468"/>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Network</a:t>
            </a:r>
            <a:endParaRPr>
              <a:solidFill>
                <a:srgbClr val="FFFFFF"/>
              </a:solidFill>
              <a:latin typeface="Do Hyeon"/>
              <a:ea typeface="Do Hyeon"/>
              <a:cs typeface="Do Hyeon"/>
              <a:sym typeface="Do Hyeon"/>
            </a:endParaRPr>
          </a:p>
        </p:txBody>
      </p:sp>
      <p:sp>
        <p:nvSpPr>
          <p:cNvPr id="349" name="Google Shape;349;p36"/>
          <p:cNvSpPr txBox="1"/>
          <p:nvPr/>
        </p:nvSpPr>
        <p:spPr>
          <a:xfrm>
            <a:off x="4625767" y="668150"/>
            <a:ext cx="18657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900">
                <a:solidFill>
                  <a:srgbClr val="FF0000"/>
                </a:solidFill>
                <a:latin typeface="Do Hyeon"/>
                <a:ea typeface="Do Hyeon"/>
                <a:cs typeface="Do Hyeon"/>
                <a:sym typeface="Do Hyeon"/>
              </a:rPr>
              <a:t>P</a:t>
            </a:r>
            <a:r>
              <a:rPr lang="ko" sz="1900">
                <a:latin typeface="Do Hyeon"/>
                <a:ea typeface="Do Hyeon"/>
                <a:cs typeface="Do Hyeon"/>
                <a:sym typeface="Do Hyeon"/>
              </a:rPr>
              <a:t>latform</a:t>
            </a:r>
            <a:endParaRPr sz="1900">
              <a:latin typeface="Do Hyeon"/>
              <a:ea typeface="Do Hyeon"/>
              <a:cs typeface="Do Hyeon"/>
              <a:sym typeface="Do Hyeon"/>
            </a:endParaRPr>
          </a:p>
          <a:p>
            <a:pPr indent="0" lvl="0" marL="0" rtl="0" algn="ctr">
              <a:spcBef>
                <a:spcPts val="0"/>
              </a:spcBef>
              <a:spcAft>
                <a:spcPts val="0"/>
              </a:spcAft>
              <a:buNone/>
            </a:pPr>
            <a:r>
              <a:rPr lang="ko" sz="1900">
                <a:solidFill>
                  <a:srgbClr val="FF0000"/>
                </a:solidFill>
                <a:latin typeface="Do Hyeon"/>
                <a:ea typeface="Do Hyeon"/>
                <a:cs typeface="Do Hyeon"/>
                <a:sym typeface="Do Hyeon"/>
              </a:rPr>
              <a:t>A</a:t>
            </a:r>
            <a:r>
              <a:rPr lang="ko" sz="1900">
                <a:latin typeface="Do Hyeon"/>
                <a:ea typeface="Do Hyeon"/>
                <a:cs typeface="Do Hyeon"/>
                <a:sym typeface="Do Hyeon"/>
              </a:rPr>
              <a:t>s </a:t>
            </a:r>
            <a:r>
              <a:rPr lang="ko" sz="1900">
                <a:solidFill>
                  <a:srgbClr val="FF0000"/>
                </a:solidFill>
                <a:latin typeface="Do Hyeon"/>
                <a:ea typeface="Do Hyeon"/>
                <a:cs typeface="Do Hyeon"/>
                <a:sym typeface="Do Hyeon"/>
              </a:rPr>
              <a:t>A S</a:t>
            </a:r>
            <a:r>
              <a:rPr lang="ko" sz="1900">
                <a:latin typeface="Do Hyeon"/>
                <a:ea typeface="Do Hyeon"/>
                <a:cs typeface="Do Hyeon"/>
                <a:sym typeface="Do Hyeon"/>
              </a:rPr>
              <a:t>ervice</a:t>
            </a:r>
            <a:endParaRPr sz="1900">
              <a:latin typeface="Do Hyeon"/>
              <a:ea typeface="Do Hyeon"/>
              <a:cs typeface="Do Hyeon"/>
              <a:sym typeface="Do Hyeon"/>
            </a:endParaRPr>
          </a:p>
        </p:txBody>
      </p:sp>
      <p:sp>
        <p:nvSpPr>
          <p:cNvPr id="350" name="Google Shape;350;p36"/>
          <p:cNvSpPr/>
          <p:nvPr/>
        </p:nvSpPr>
        <p:spPr>
          <a:xfrm>
            <a:off x="6793750" y="163225"/>
            <a:ext cx="1865700" cy="4253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 Hyeon"/>
              <a:ea typeface="Do Hyeon"/>
              <a:cs typeface="Do Hyeon"/>
              <a:sym typeface="Do Hyeon"/>
            </a:endParaRPr>
          </a:p>
        </p:txBody>
      </p:sp>
      <p:sp>
        <p:nvSpPr>
          <p:cNvPr id="351" name="Google Shape;351;p36"/>
          <p:cNvSpPr txBox="1"/>
          <p:nvPr/>
        </p:nvSpPr>
        <p:spPr>
          <a:xfrm>
            <a:off x="7063300" y="1501358"/>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Data</a:t>
            </a:r>
            <a:endParaRPr>
              <a:solidFill>
                <a:srgbClr val="FFFFFF"/>
              </a:solidFill>
              <a:latin typeface="Do Hyeon"/>
              <a:ea typeface="Do Hyeon"/>
              <a:cs typeface="Do Hyeon"/>
              <a:sym typeface="Do Hyeon"/>
            </a:endParaRPr>
          </a:p>
        </p:txBody>
      </p:sp>
      <p:sp>
        <p:nvSpPr>
          <p:cNvPr id="352" name="Google Shape;352;p36"/>
          <p:cNvSpPr txBox="1"/>
          <p:nvPr/>
        </p:nvSpPr>
        <p:spPr>
          <a:xfrm>
            <a:off x="7063300" y="1158450"/>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Applications</a:t>
            </a:r>
            <a:endParaRPr>
              <a:solidFill>
                <a:srgbClr val="FFFFFF"/>
              </a:solidFill>
              <a:latin typeface="Do Hyeon"/>
              <a:ea typeface="Do Hyeon"/>
              <a:cs typeface="Do Hyeon"/>
              <a:sym typeface="Do Hyeon"/>
            </a:endParaRPr>
          </a:p>
        </p:txBody>
      </p:sp>
      <p:sp>
        <p:nvSpPr>
          <p:cNvPr id="353" name="Google Shape;353;p36"/>
          <p:cNvSpPr txBox="1"/>
          <p:nvPr/>
        </p:nvSpPr>
        <p:spPr>
          <a:xfrm>
            <a:off x="7063300" y="1850463"/>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Runtime</a:t>
            </a:r>
            <a:endParaRPr>
              <a:solidFill>
                <a:srgbClr val="FFFFFF"/>
              </a:solidFill>
              <a:latin typeface="Do Hyeon"/>
              <a:ea typeface="Do Hyeon"/>
              <a:cs typeface="Do Hyeon"/>
              <a:sym typeface="Do Hyeon"/>
            </a:endParaRPr>
          </a:p>
        </p:txBody>
      </p:sp>
      <p:sp>
        <p:nvSpPr>
          <p:cNvPr id="354" name="Google Shape;354;p36"/>
          <p:cNvSpPr txBox="1"/>
          <p:nvPr/>
        </p:nvSpPr>
        <p:spPr>
          <a:xfrm>
            <a:off x="7063300" y="2198413"/>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Middleware</a:t>
            </a:r>
            <a:endParaRPr>
              <a:solidFill>
                <a:srgbClr val="FFFFFF"/>
              </a:solidFill>
              <a:latin typeface="Do Hyeon"/>
              <a:ea typeface="Do Hyeon"/>
              <a:cs typeface="Do Hyeon"/>
              <a:sym typeface="Do Hyeon"/>
            </a:endParaRPr>
          </a:p>
        </p:txBody>
      </p:sp>
      <p:sp>
        <p:nvSpPr>
          <p:cNvPr id="355" name="Google Shape;355;p36"/>
          <p:cNvSpPr txBox="1"/>
          <p:nvPr/>
        </p:nvSpPr>
        <p:spPr>
          <a:xfrm>
            <a:off x="7063300" y="2546167"/>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OS</a:t>
            </a:r>
            <a:endParaRPr>
              <a:solidFill>
                <a:srgbClr val="FFFFFF"/>
              </a:solidFill>
              <a:latin typeface="Do Hyeon"/>
              <a:ea typeface="Do Hyeon"/>
              <a:cs typeface="Do Hyeon"/>
              <a:sym typeface="Do Hyeon"/>
            </a:endParaRPr>
          </a:p>
        </p:txBody>
      </p:sp>
      <p:sp>
        <p:nvSpPr>
          <p:cNvPr id="356" name="Google Shape;356;p36"/>
          <p:cNvSpPr txBox="1"/>
          <p:nvPr/>
        </p:nvSpPr>
        <p:spPr>
          <a:xfrm>
            <a:off x="7063300" y="2902009"/>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Virtualization</a:t>
            </a:r>
            <a:endParaRPr>
              <a:solidFill>
                <a:srgbClr val="FFFFFF"/>
              </a:solidFill>
              <a:latin typeface="Do Hyeon"/>
              <a:ea typeface="Do Hyeon"/>
              <a:cs typeface="Do Hyeon"/>
              <a:sym typeface="Do Hyeon"/>
            </a:endParaRPr>
          </a:p>
        </p:txBody>
      </p:sp>
      <p:sp>
        <p:nvSpPr>
          <p:cNvPr id="357" name="Google Shape;357;p36"/>
          <p:cNvSpPr txBox="1"/>
          <p:nvPr/>
        </p:nvSpPr>
        <p:spPr>
          <a:xfrm>
            <a:off x="7063300" y="3257817"/>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Server</a:t>
            </a:r>
            <a:endParaRPr>
              <a:solidFill>
                <a:srgbClr val="FFFFFF"/>
              </a:solidFill>
              <a:latin typeface="Do Hyeon"/>
              <a:ea typeface="Do Hyeon"/>
              <a:cs typeface="Do Hyeon"/>
              <a:sym typeface="Do Hyeon"/>
            </a:endParaRPr>
          </a:p>
        </p:txBody>
      </p:sp>
      <p:sp>
        <p:nvSpPr>
          <p:cNvPr id="358" name="Google Shape;358;p36"/>
          <p:cNvSpPr txBox="1"/>
          <p:nvPr/>
        </p:nvSpPr>
        <p:spPr>
          <a:xfrm>
            <a:off x="7063300" y="3613142"/>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Storage</a:t>
            </a:r>
            <a:endParaRPr>
              <a:solidFill>
                <a:srgbClr val="FFFFFF"/>
              </a:solidFill>
              <a:latin typeface="Do Hyeon"/>
              <a:ea typeface="Do Hyeon"/>
              <a:cs typeface="Do Hyeon"/>
              <a:sym typeface="Do Hyeon"/>
            </a:endParaRPr>
          </a:p>
        </p:txBody>
      </p:sp>
      <p:sp>
        <p:nvSpPr>
          <p:cNvPr id="359" name="Google Shape;359;p36"/>
          <p:cNvSpPr txBox="1"/>
          <p:nvPr/>
        </p:nvSpPr>
        <p:spPr>
          <a:xfrm>
            <a:off x="7063300" y="3968468"/>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Network</a:t>
            </a:r>
            <a:endParaRPr>
              <a:solidFill>
                <a:srgbClr val="FFFFFF"/>
              </a:solidFill>
              <a:latin typeface="Do Hyeon"/>
              <a:ea typeface="Do Hyeon"/>
              <a:cs typeface="Do Hyeon"/>
              <a:sym typeface="Do Hyeon"/>
            </a:endParaRPr>
          </a:p>
        </p:txBody>
      </p:sp>
      <p:sp>
        <p:nvSpPr>
          <p:cNvPr id="360" name="Google Shape;360;p36"/>
          <p:cNvSpPr txBox="1"/>
          <p:nvPr/>
        </p:nvSpPr>
        <p:spPr>
          <a:xfrm>
            <a:off x="6793600" y="668150"/>
            <a:ext cx="18657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900">
                <a:solidFill>
                  <a:srgbClr val="FF0000"/>
                </a:solidFill>
                <a:latin typeface="Do Hyeon"/>
                <a:ea typeface="Do Hyeon"/>
                <a:cs typeface="Do Hyeon"/>
                <a:sym typeface="Do Hyeon"/>
              </a:rPr>
              <a:t>S</a:t>
            </a:r>
            <a:r>
              <a:rPr lang="ko" sz="1900">
                <a:latin typeface="Do Hyeon"/>
                <a:ea typeface="Do Hyeon"/>
                <a:cs typeface="Do Hyeon"/>
                <a:sym typeface="Do Hyeon"/>
              </a:rPr>
              <a:t>oftware</a:t>
            </a:r>
            <a:endParaRPr sz="1900">
              <a:latin typeface="Do Hyeon"/>
              <a:ea typeface="Do Hyeon"/>
              <a:cs typeface="Do Hyeon"/>
              <a:sym typeface="Do Hyeon"/>
            </a:endParaRPr>
          </a:p>
          <a:p>
            <a:pPr indent="0" lvl="0" marL="0" rtl="0" algn="ctr">
              <a:spcBef>
                <a:spcPts val="0"/>
              </a:spcBef>
              <a:spcAft>
                <a:spcPts val="0"/>
              </a:spcAft>
              <a:buNone/>
            </a:pPr>
            <a:r>
              <a:rPr lang="ko" sz="1900">
                <a:solidFill>
                  <a:srgbClr val="FF0000"/>
                </a:solidFill>
                <a:latin typeface="Do Hyeon"/>
                <a:ea typeface="Do Hyeon"/>
                <a:cs typeface="Do Hyeon"/>
                <a:sym typeface="Do Hyeon"/>
              </a:rPr>
              <a:t>A</a:t>
            </a:r>
            <a:r>
              <a:rPr lang="ko" sz="1900">
                <a:latin typeface="Do Hyeon"/>
                <a:ea typeface="Do Hyeon"/>
                <a:cs typeface="Do Hyeon"/>
                <a:sym typeface="Do Hyeon"/>
              </a:rPr>
              <a:t>s </a:t>
            </a:r>
            <a:r>
              <a:rPr lang="ko" sz="1900">
                <a:solidFill>
                  <a:srgbClr val="FF0000"/>
                </a:solidFill>
                <a:latin typeface="Do Hyeon"/>
                <a:ea typeface="Do Hyeon"/>
                <a:cs typeface="Do Hyeon"/>
                <a:sym typeface="Do Hyeon"/>
              </a:rPr>
              <a:t>A</a:t>
            </a:r>
            <a:r>
              <a:rPr lang="ko" sz="1900">
                <a:latin typeface="Do Hyeon"/>
                <a:ea typeface="Do Hyeon"/>
                <a:cs typeface="Do Hyeon"/>
                <a:sym typeface="Do Hyeon"/>
              </a:rPr>
              <a:t> </a:t>
            </a:r>
            <a:r>
              <a:rPr lang="ko" sz="1900">
                <a:solidFill>
                  <a:srgbClr val="FF0000"/>
                </a:solidFill>
                <a:latin typeface="Do Hyeon"/>
                <a:ea typeface="Do Hyeon"/>
                <a:cs typeface="Do Hyeon"/>
                <a:sym typeface="Do Hyeon"/>
              </a:rPr>
              <a:t>S</a:t>
            </a:r>
            <a:r>
              <a:rPr lang="ko" sz="1900">
                <a:latin typeface="Do Hyeon"/>
                <a:ea typeface="Do Hyeon"/>
                <a:cs typeface="Do Hyeon"/>
                <a:sym typeface="Do Hyeon"/>
              </a:rPr>
              <a:t>ervice</a:t>
            </a:r>
            <a:endParaRPr sz="1900">
              <a:latin typeface="Do Hyeon"/>
              <a:ea typeface="Do Hyeon"/>
              <a:cs typeface="Do Hyeon"/>
              <a:sym typeface="Do Hyeon"/>
            </a:endParaRPr>
          </a:p>
        </p:txBody>
      </p:sp>
      <p:sp>
        <p:nvSpPr>
          <p:cNvPr id="361" name="Google Shape;361;p36"/>
          <p:cNvSpPr txBox="1"/>
          <p:nvPr/>
        </p:nvSpPr>
        <p:spPr>
          <a:xfrm>
            <a:off x="1957900" y="4654268"/>
            <a:ext cx="1326600" cy="2667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You Manage</a:t>
            </a:r>
            <a:endParaRPr>
              <a:solidFill>
                <a:srgbClr val="FFFFFF"/>
              </a:solidFill>
              <a:latin typeface="Do Hyeon"/>
              <a:ea typeface="Do Hyeon"/>
              <a:cs typeface="Do Hyeon"/>
              <a:sym typeface="Do Hyeon"/>
            </a:endParaRPr>
          </a:p>
        </p:txBody>
      </p:sp>
      <p:sp>
        <p:nvSpPr>
          <p:cNvPr id="362" name="Google Shape;362;p36"/>
          <p:cNvSpPr txBox="1"/>
          <p:nvPr/>
        </p:nvSpPr>
        <p:spPr>
          <a:xfrm>
            <a:off x="5082100" y="4654268"/>
            <a:ext cx="13266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Other Manage</a:t>
            </a:r>
            <a:endParaRPr>
              <a:solidFill>
                <a:srgbClr val="FFFFFF"/>
              </a:solidFill>
              <a:latin typeface="Do Hyeon"/>
              <a:ea typeface="Do Hyeon"/>
              <a:cs typeface="Do Hyeon"/>
              <a:sym typeface="Do Hye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37"/>
          <p:cNvPicPr preferRelativeResize="0"/>
          <p:nvPr/>
        </p:nvPicPr>
        <p:blipFill>
          <a:blip r:embed="rId3">
            <a:alphaModFix/>
          </a:blip>
          <a:stretch>
            <a:fillRect/>
          </a:stretch>
        </p:blipFill>
        <p:spPr>
          <a:xfrm>
            <a:off x="4895177" y="279050"/>
            <a:ext cx="3930400" cy="1655725"/>
          </a:xfrm>
          <a:prstGeom prst="rect">
            <a:avLst/>
          </a:prstGeom>
          <a:noFill/>
          <a:ln>
            <a:noFill/>
          </a:ln>
        </p:spPr>
      </p:pic>
      <p:pic>
        <p:nvPicPr>
          <p:cNvPr id="368" name="Google Shape;368;p37"/>
          <p:cNvPicPr preferRelativeResize="0"/>
          <p:nvPr/>
        </p:nvPicPr>
        <p:blipFill>
          <a:blip r:embed="rId4">
            <a:alphaModFix/>
          </a:blip>
          <a:stretch>
            <a:fillRect/>
          </a:stretch>
        </p:blipFill>
        <p:spPr>
          <a:xfrm>
            <a:off x="6" y="2"/>
            <a:ext cx="3200650" cy="2733925"/>
          </a:xfrm>
          <a:prstGeom prst="rect">
            <a:avLst/>
          </a:prstGeom>
          <a:noFill/>
          <a:ln>
            <a:noFill/>
          </a:ln>
        </p:spPr>
      </p:pic>
      <p:pic>
        <p:nvPicPr>
          <p:cNvPr id="369" name="Google Shape;369;p37"/>
          <p:cNvPicPr preferRelativeResize="0"/>
          <p:nvPr/>
        </p:nvPicPr>
        <p:blipFill>
          <a:blip r:embed="rId5">
            <a:alphaModFix/>
          </a:blip>
          <a:stretch>
            <a:fillRect/>
          </a:stretch>
        </p:blipFill>
        <p:spPr>
          <a:xfrm>
            <a:off x="3410550" y="2946525"/>
            <a:ext cx="2171700" cy="2105025"/>
          </a:xfrm>
          <a:prstGeom prst="rect">
            <a:avLst/>
          </a:prstGeom>
          <a:noFill/>
          <a:ln>
            <a:noFill/>
          </a:ln>
        </p:spPr>
      </p:pic>
      <p:grpSp>
        <p:nvGrpSpPr>
          <p:cNvPr id="370" name="Google Shape;370;p37"/>
          <p:cNvGrpSpPr/>
          <p:nvPr/>
        </p:nvGrpSpPr>
        <p:grpSpPr>
          <a:xfrm>
            <a:off x="5582250" y="2011838"/>
            <a:ext cx="2148850" cy="1987200"/>
            <a:chOff x="5582250" y="2011838"/>
            <a:chExt cx="2148850" cy="1987200"/>
          </a:xfrm>
        </p:grpSpPr>
        <p:cxnSp>
          <p:nvCxnSpPr>
            <p:cNvPr id="371" name="Google Shape;371;p37"/>
            <p:cNvCxnSpPr>
              <a:stCxn id="369" idx="3"/>
            </p:cNvCxnSpPr>
            <p:nvPr/>
          </p:nvCxnSpPr>
          <p:spPr>
            <a:xfrm flipH="1" rot="10800000">
              <a:off x="5582250" y="2011838"/>
              <a:ext cx="1101900" cy="1987200"/>
            </a:xfrm>
            <a:prstGeom prst="straightConnector1">
              <a:avLst/>
            </a:prstGeom>
            <a:noFill/>
            <a:ln cap="flat" cmpd="sng" w="38100">
              <a:solidFill>
                <a:schemeClr val="dk2"/>
              </a:solidFill>
              <a:prstDash val="solid"/>
              <a:round/>
              <a:headEnd len="med" w="med" type="none"/>
              <a:tailEnd len="med" w="med" type="triangle"/>
            </a:ln>
          </p:spPr>
        </p:cxnSp>
        <p:sp>
          <p:nvSpPr>
            <p:cNvPr id="372" name="Google Shape;372;p37"/>
            <p:cNvSpPr txBox="1"/>
            <p:nvPr/>
          </p:nvSpPr>
          <p:spPr>
            <a:xfrm>
              <a:off x="5946400" y="3192025"/>
              <a:ext cx="1784700" cy="5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000">
                  <a:latin typeface="Lato"/>
                  <a:ea typeface="Lato"/>
                  <a:cs typeface="Lato"/>
                  <a:sym typeface="Lato"/>
                </a:rPr>
                <a:t>Support</a:t>
              </a:r>
              <a:endParaRPr sz="3000">
                <a:latin typeface="Lato"/>
                <a:ea typeface="Lato"/>
                <a:cs typeface="Lato"/>
                <a:sym typeface="Lato"/>
              </a:endParaRPr>
            </a:p>
          </p:txBody>
        </p:sp>
      </p:grpSp>
      <p:grpSp>
        <p:nvGrpSpPr>
          <p:cNvPr id="373" name="Google Shape;373;p37"/>
          <p:cNvGrpSpPr/>
          <p:nvPr/>
        </p:nvGrpSpPr>
        <p:grpSpPr>
          <a:xfrm>
            <a:off x="1450600" y="2499638"/>
            <a:ext cx="1959950" cy="1499400"/>
            <a:chOff x="1450600" y="2499638"/>
            <a:chExt cx="1959950" cy="1499400"/>
          </a:xfrm>
        </p:grpSpPr>
        <p:cxnSp>
          <p:nvCxnSpPr>
            <p:cNvPr id="374" name="Google Shape;374;p37"/>
            <p:cNvCxnSpPr/>
            <p:nvPr/>
          </p:nvCxnSpPr>
          <p:spPr>
            <a:xfrm rot="10800000">
              <a:off x="2302350" y="2499638"/>
              <a:ext cx="1108200" cy="1499400"/>
            </a:xfrm>
            <a:prstGeom prst="straightConnector1">
              <a:avLst/>
            </a:prstGeom>
            <a:noFill/>
            <a:ln cap="flat" cmpd="sng" w="38100">
              <a:solidFill>
                <a:schemeClr val="dk2"/>
              </a:solidFill>
              <a:prstDash val="solid"/>
              <a:round/>
              <a:headEnd len="med" w="med" type="none"/>
              <a:tailEnd len="med" w="med" type="triangle"/>
            </a:ln>
          </p:spPr>
        </p:cxnSp>
        <p:sp>
          <p:nvSpPr>
            <p:cNvPr id="375" name="Google Shape;375;p37"/>
            <p:cNvSpPr txBox="1"/>
            <p:nvPr/>
          </p:nvSpPr>
          <p:spPr>
            <a:xfrm>
              <a:off x="1450600" y="3192025"/>
              <a:ext cx="1784700" cy="5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000">
                  <a:latin typeface="Lato"/>
                  <a:ea typeface="Lato"/>
                  <a:cs typeface="Lato"/>
                  <a:sym typeface="Lato"/>
                </a:rPr>
                <a:t>Support</a:t>
              </a:r>
              <a:endParaRPr sz="3000">
                <a:latin typeface="Lato"/>
                <a:ea typeface="Lato"/>
                <a:cs typeface="Lato"/>
                <a:sym typeface="Lato"/>
              </a:endParaRPr>
            </a:p>
          </p:txBody>
        </p:sp>
      </p:grpSp>
      <p:pic>
        <p:nvPicPr>
          <p:cNvPr id="376" name="Google Shape;376;p37"/>
          <p:cNvPicPr preferRelativeResize="0"/>
          <p:nvPr/>
        </p:nvPicPr>
        <p:blipFill>
          <a:blip r:embed="rId6">
            <a:alphaModFix/>
          </a:blip>
          <a:stretch>
            <a:fillRect/>
          </a:stretch>
        </p:blipFill>
        <p:spPr>
          <a:xfrm>
            <a:off x="1587523" y="571388"/>
            <a:ext cx="5895149" cy="4000725"/>
          </a:xfrm>
          <a:prstGeom prst="rect">
            <a:avLst/>
          </a:prstGeom>
          <a:noFill/>
          <a:ln>
            <a:noFill/>
          </a:ln>
        </p:spPr>
      </p:pic>
      <p:sp>
        <p:nvSpPr>
          <p:cNvPr id="377" name="Google Shape;377;p37"/>
          <p:cNvSpPr txBox="1"/>
          <p:nvPr/>
        </p:nvSpPr>
        <p:spPr>
          <a:xfrm>
            <a:off x="1821900" y="1140888"/>
            <a:ext cx="1634700" cy="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000">
                <a:solidFill>
                  <a:srgbClr val="FF0000"/>
                </a:solidFill>
                <a:latin typeface="Do Hyeon"/>
                <a:ea typeface="Do Hyeon"/>
                <a:cs typeface="Do Hyeon"/>
                <a:sym typeface="Do Hyeon"/>
              </a:rPr>
              <a:t>아..놔..</a:t>
            </a:r>
            <a:endParaRPr sz="2000">
              <a:solidFill>
                <a:srgbClr val="FF0000"/>
              </a:solidFill>
              <a:latin typeface="Do Hyeon"/>
              <a:ea typeface="Do Hyeon"/>
              <a:cs typeface="Do Hyeon"/>
              <a:sym typeface="Do Hyeon"/>
            </a:endParaRPr>
          </a:p>
          <a:p>
            <a:pPr indent="0" lvl="0" marL="0" rtl="0" algn="l">
              <a:spcBef>
                <a:spcPts val="0"/>
              </a:spcBef>
              <a:spcAft>
                <a:spcPts val="0"/>
              </a:spcAft>
              <a:buNone/>
            </a:pPr>
            <a:r>
              <a:rPr lang="ko" sz="2000">
                <a:solidFill>
                  <a:srgbClr val="FF0000"/>
                </a:solidFill>
                <a:latin typeface="Do Hyeon"/>
                <a:ea typeface="Do Hyeon"/>
                <a:cs typeface="Do Hyeon"/>
                <a:sym typeface="Do Hyeon"/>
              </a:rPr>
              <a:t>너희는 왜 싸워가지고는...</a:t>
            </a:r>
            <a:endParaRPr sz="2000">
              <a:solidFill>
                <a:srgbClr val="FF0000"/>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8"/>
          <p:cNvSpPr txBox="1"/>
          <p:nvPr/>
        </p:nvSpPr>
        <p:spPr>
          <a:xfrm>
            <a:off x="1868850" y="624825"/>
            <a:ext cx="54063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600">
                <a:solidFill>
                  <a:srgbClr val="FF0000"/>
                </a:solidFill>
                <a:latin typeface="Do Hyeon"/>
                <a:ea typeface="Do Hyeon"/>
                <a:cs typeface="Do Hyeon"/>
                <a:sym typeface="Do Hyeon"/>
              </a:rPr>
              <a:t>O</a:t>
            </a:r>
            <a:r>
              <a:rPr lang="ko" sz="3600">
                <a:latin typeface="Do Hyeon"/>
                <a:ea typeface="Do Hyeon"/>
                <a:cs typeface="Do Hyeon"/>
                <a:sym typeface="Do Hyeon"/>
              </a:rPr>
              <a:t>pen </a:t>
            </a:r>
            <a:r>
              <a:rPr lang="ko" sz="3600">
                <a:solidFill>
                  <a:srgbClr val="FF0000"/>
                </a:solidFill>
                <a:latin typeface="Do Hyeon"/>
                <a:ea typeface="Do Hyeon"/>
                <a:cs typeface="Do Hyeon"/>
                <a:sym typeface="Do Hyeon"/>
              </a:rPr>
              <a:t>C</a:t>
            </a:r>
            <a:r>
              <a:rPr lang="ko" sz="3600">
                <a:latin typeface="Do Hyeon"/>
                <a:ea typeface="Do Hyeon"/>
                <a:cs typeface="Do Hyeon"/>
                <a:sym typeface="Do Hyeon"/>
              </a:rPr>
              <a:t>ontainer </a:t>
            </a:r>
            <a:r>
              <a:rPr lang="ko" sz="3600">
                <a:solidFill>
                  <a:srgbClr val="FF0000"/>
                </a:solidFill>
                <a:latin typeface="Do Hyeon"/>
                <a:ea typeface="Do Hyeon"/>
                <a:cs typeface="Do Hyeon"/>
                <a:sym typeface="Do Hyeon"/>
              </a:rPr>
              <a:t>I</a:t>
            </a:r>
            <a:r>
              <a:rPr lang="ko" sz="3600">
                <a:latin typeface="Do Hyeon"/>
                <a:ea typeface="Do Hyeon"/>
                <a:cs typeface="Do Hyeon"/>
                <a:sym typeface="Do Hyeon"/>
              </a:rPr>
              <a:t>nitiative</a:t>
            </a:r>
            <a:endParaRPr sz="3600">
              <a:latin typeface="Do Hyeon"/>
              <a:ea typeface="Do Hyeon"/>
              <a:cs typeface="Do Hyeon"/>
              <a:sym typeface="Do Hyeon"/>
            </a:endParaRPr>
          </a:p>
        </p:txBody>
      </p:sp>
      <p:sp>
        <p:nvSpPr>
          <p:cNvPr id="383" name="Google Shape;383;p38"/>
          <p:cNvSpPr txBox="1"/>
          <p:nvPr/>
        </p:nvSpPr>
        <p:spPr>
          <a:xfrm>
            <a:off x="3009000" y="1668750"/>
            <a:ext cx="31260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Established by </a:t>
            </a:r>
            <a:r>
              <a:rPr lang="ko" sz="2400">
                <a:solidFill>
                  <a:srgbClr val="4A86E8"/>
                </a:solidFill>
                <a:latin typeface="Do Hyeon"/>
                <a:ea typeface="Do Hyeon"/>
                <a:cs typeface="Do Hyeon"/>
                <a:sym typeface="Do Hyeon"/>
              </a:rPr>
              <a:t>Docker</a:t>
            </a:r>
            <a:endParaRPr sz="2400">
              <a:solidFill>
                <a:srgbClr val="4A86E8"/>
              </a:solidFill>
              <a:latin typeface="Do Hyeon"/>
              <a:ea typeface="Do Hyeon"/>
              <a:cs typeface="Do Hyeon"/>
              <a:sym typeface="Do Hyeon"/>
            </a:endParaRPr>
          </a:p>
        </p:txBody>
      </p:sp>
      <p:pic>
        <p:nvPicPr>
          <p:cNvPr id="384" name="Google Shape;384;p38"/>
          <p:cNvPicPr preferRelativeResize="0"/>
          <p:nvPr/>
        </p:nvPicPr>
        <p:blipFill>
          <a:blip r:embed="rId3">
            <a:alphaModFix/>
          </a:blip>
          <a:stretch>
            <a:fillRect/>
          </a:stretch>
        </p:blipFill>
        <p:spPr>
          <a:xfrm>
            <a:off x="1957888" y="3589025"/>
            <a:ext cx="5228224" cy="1176350"/>
          </a:xfrm>
          <a:prstGeom prst="rect">
            <a:avLst/>
          </a:prstGeom>
          <a:noFill/>
          <a:ln>
            <a:noFill/>
          </a:ln>
        </p:spPr>
      </p:pic>
      <p:sp>
        <p:nvSpPr>
          <p:cNvPr id="385" name="Google Shape;385;p38"/>
          <p:cNvSpPr txBox="1"/>
          <p:nvPr/>
        </p:nvSpPr>
        <p:spPr>
          <a:xfrm>
            <a:off x="8332475" y="4640700"/>
            <a:ext cx="8115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Jun</a:t>
            </a:r>
            <a:endParaRPr sz="2400">
              <a:latin typeface="Do Hyeon"/>
              <a:ea typeface="Do Hyeon"/>
              <a:cs typeface="Do Hyeon"/>
              <a:sym typeface="Do Hyeon"/>
            </a:endParaRPr>
          </a:p>
        </p:txBody>
      </p:sp>
      <p:sp>
        <p:nvSpPr>
          <p:cNvPr id="386" name="Google Shape;386;p38"/>
          <p:cNvSpPr txBox="1"/>
          <p:nvPr/>
        </p:nvSpPr>
        <p:spPr>
          <a:xfrm>
            <a:off x="1180650" y="2224925"/>
            <a:ext cx="72384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solidFill>
                  <a:srgbClr val="4A86E8"/>
                </a:solidFill>
                <a:latin typeface="Do Hyeon"/>
                <a:ea typeface="Do Hyeon"/>
                <a:cs typeface="Do Hyeon"/>
                <a:sym typeface="Do Hyeon"/>
              </a:rPr>
              <a:t>Docker</a:t>
            </a:r>
            <a:r>
              <a:rPr lang="ko" sz="2400">
                <a:latin typeface="Do Hyeon"/>
                <a:ea typeface="Do Hyeon"/>
                <a:cs typeface="Do Hyeon"/>
                <a:sym typeface="Do Hyeon"/>
              </a:rPr>
              <a:t> donate the implementation of OCI “</a:t>
            </a:r>
            <a:r>
              <a:rPr lang="ko" sz="2400">
                <a:solidFill>
                  <a:srgbClr val="FF0000"/>
                </a:solidFill>
                <a:latin typeface="Do Hyeon"/>
                <a:ea typeface="Do Hyeon"/>
                <a:cs typeface="Do Hyeon"/>
                <a:sym typeface="Do Hyeon"/>
              </a:rPr>
              <a:t>RUNC</a:t>
            </a:r>
            <a:r>
              <a:rPr lang="ko" sz="2400">
                <a:latin typeface="Do Hyeon"/>
                <a:ea typeface="Do Hyeon"/>
                <a:cs typeface="Do Hyeon"/>
                <a:sym typeface="Do Hyeon"/>
              </a:rPr>
              <a:t>”</a:t>
            </a:r>
            <a:endParaRPr sz="2400">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9"/>
          <p:cNvSpPr/>
          <p:nvPr/>
        </p:nvSpPr>
        <p:spPr>
          <a:xfrm>
            <a:off x="3098175" y="4057200"/>
            <a:ext cx="2950200" cy="4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 Hyeon"/>
              <a:ea typeface="Do Hyeon"/>
              <a:cs typeface="Do Hyeon"/>
              <a:sym typeface="Do Hyeon"/>
            </a:endParaRPr>
          </a:p>
        </p:txBody>
      </p:sp>
      <p:sp>
        <p:nvSpPr>
          <p:cNvPr id="392" name="Google Shape;392;p39"/>
          <p:cNvSpPr txBox="1"/>
          <p:nvPr/>
        </p:nvSpPr>
        <p:spPr>
          <a:xfrm>
            <a:off x="834400" y="624825"/>
            <a:ext cx="74982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3600">
                <a:solidFill>
                  <a:srgbClr val="FF0000"/>
                </a:solidFill>
                <a:latin typeface="Do Hyeon"/>
                <a:ea typeface="Do Hyeon"/>
                <a:cs typeface="Do Hyeon"/>
                <a:sym typeface="Do Hyeon"/>
              </a:rPr>
              <a:t>C</a:t>
            </a:r>
            <a:r>
              <a:rPr lang="ko" sz="3600">
                <a:latin typeface="Do Hyeon"/>
                <a:ea typeface="Do Hyeon"/>
                <a:cs typeface="Do Hyeon"/>
                <a:sym typeface="Do Hyeon"/>
              </a:rPr>
              <a:t>loud</a:t>
            </a:r>
            <a:r>
              <a:rPr lang="ko" sz="3600">
                <a:solidFill>
                  <a:srgbClr val="FFFFFF"/>
                </a:solidFill>
                <a:latin typeface="Do Hyeon"/>
                <a:ea typeface="Do Hyeon"/>
                <a:cs typeface="Do Hyeon"/>
                <a:sym typeface="Do Hyeon"/>
              </a:rPr>
              <a:t> </a:t>
            </a:r>
            <a:r>
              <a:rPr lang="ko" sz="3600">
                <a:solidFill>
                  <a:srgbClr val="FF0000"/>
                </a:solidFill>
                <a:latin typeface="Do Hyeon"/>
                <a:ea typeface="Do Hyeon"/>
                <a:cs typeface="Do Hyeon"/>
                <a:sym typeface="Do Hyeon"/>
              </a:rPr>
              <a:t>N</a:t>
            </a:r>
            <a:r>
              <a:rPr lang="ko" sz="3600">
                <a:latin typeface="Do Hyeon"/>
                <a:ea typeface="Do Hyeon"/>
                <a:cs typeface="Do Hyeon"/>
                <a:sym typeface="Do Hyeon"/>
              </a:rPr>
              <a:t>ative</a:t>
            </a:r>
            <a:r>
              <a:rPr lang="ko" sz="3600">
                <a:solidFill>
                  <a:srgbClr val="FFFFFF"/>
                </a:solidFill>
                <a:latin typeface="Do Hyeon"/>
                <a:ea typeface="Do Hyeon"/>
                <a:cs typeface="Do Hyeon"/>
                <a:sym typeface="Do Hyeon"/>
              </a:rPr>
              <a:t> </a:t>
            </a:r>
            <a:r>
              <a:rPr lang="ko" sz="3600">
                <a:solidFill>
                  <a:srgbClr val="FF0000"/>
                </a:solidFill>
                <a:latin typeface="Do Hyeon"/>
                <a:ea typeface="Do Hyeon"/>
                <a:cs typeface="Do Hyeon"/>
                <a:sym typeface="Do Hyeon"/>
              </a:rPr>
              <a:t>C</a:t>
            </a:r>
            <a:r>
              <a:rPr lang="ko" sz="3600">
                <a:latin typeface="Do Hyeon"/>
                <a:ea typeface="Do Hyeon"/>
                <a:cs typeface="Do Hyeon"/>
                <a:sym typeface="Do Hyeon"/>
              </a:rPr>
              <a:t>omputing </a:t>
            </a:r>
            <a:r>
              <a:rPr lang="ko" sz="3600">
                <a:solidFill>
                  <a:srgbClr val="FF0000"/>
                </a:solidFill>
                <a:latin typeface="Do Hyeon"/>
                <a:ea typeface="Do Hyeon"/>
                <a:cs typeface="Do Hyeon"/>
                <a:sym typeface="Do Hyeon"/>
              </a:rPr>
              <a:t>F</a:t>
            </a:r>
            <a:r>
              <a:rPr lang="ko" sz="3600">
                <a:latin typeface="Do Hyeon"/>
                <a:ea typeface="Do Hyeon"/>
                <a:cs typeface="Do Hyeon"/>
                <a:sym typeface="Do Hyeon"/>
              </a:rPr>
              <a:t>oundation</a:t>
            </a:r>
            <a:endParaRPr sz="3600">
              <a:latin typeface="Do Hyeon"/>
              <a:ea typeface="Do Hyeon"/>
              <a:cs typeface="Do Hyeon"/>
              <a:sym typeface="Do Hyeon"/>
            </a:endParaRPr>
          </a:p>
        </p:txBody>
      </p:sp>
      <p:sp>
        <p:nvSpPr>
          <p:cNvPr id="393" name="Google Shape;393;p39"/>
          <p:cNvSpPr txBox="1"/>
          <p:nvPr/>
        </p:nvSpPr>
        <p:spPr>
          <a:xfrm>
            <a:off x="2922375" y="2621225"/>
            <a:ext cx="31260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Established by </a:t>
            </a:r>
            <a:r>
              <a:rPr lang="ko" sz="2400">
                <a:solidFill>
                  <a:srgbClr val="0000FF"/>
                </a:solidFill>
                <a:latin typeface="Do Hyeon"/>
                <a:ea typeface="Do Hyeon"/>
                <a:cs typeface="Do Hyeon"/>
                <a:sym typeface="Do Hyeon"/>
              </a:rPr>
              <a:t>G</a:t>
            </a:r>
            <a:r>
              <a:rPr lang="ko" sz="2400">
                <a:solidFill>
                  <a:srgbClr val="FF0000"/>
                </a:solidFill>
                <a:latin typeface="Do Hyeon"/>
                <a:ea typeface="Do Hyeon"/>
                <a:cs typeface="Do Hyeon"/>
                <a:sym typeface="Do Hyeon"/>
              </a:rPr>
              <a:t>o</a:t>
            </a:r>
            <a:r>
              <a:rPr lang="ko" sz="2400">
                <a:solidFill>
                  <a:srgbClr val="FFFF00"/>
                </a:solidFill>
                <a:latin typeface="Do Hyeon"/>
                <a:ea typeface="Do Hyeon"/>
                <a:cs typeface="Do Hyeon"/>
                <a:sym typeface="Do Hyeon"/>
              </a:rPr>
              <a:t>o</a:t>
            </a:r>
            <a:r>
              <a:rPr lang="ko" sz="2400">
                <a:solidFill>
                  <a:srgbClr val="0000FF"/>
                </a:solidFill>
                <a:latin typeface="Do Hyeon"/>
                <a:ea typeface="Do Hyeon"/>
                <a:cs typeface="Do Hyeon"/>
                <a:sym typeface="Do Hyeon"/>
              </a:rPr>
              <a:t>g</a:t>
            </a:r>
            <a:r>
              <a:rPr lang="ko" sz="2400">
                <a:solidFill>
                  <a:srgbClr val="38761D"/>
                </a:solidFill>
                <a:latin typeface="Do Hyeon"/>
                <a:ea typeface="Do Hyeon"/>
                <a:cs typeface="Do Hyeon"/>
                <a:sym typeface="Do Hyeon"/>
              </a:rPr>
              <a:t>l</a:t>
            </a:r>
            <a:r>
              <a:rPr lang="ko" sz="2400">
                <a:solidFill>
                  <a:srgbClr val="FF0000"/>
                </a:solidFill>
                <a:latin typeface="Do Hyeon"/>
                <a:ea typeface="Do Hyeon"/>
                <a:cs typeface="Do Hyeon"/>
                <a:sym typeface="Do Hyeon"/>
              </a:rPr>
              <a:t>e</a:t>
            </a:r>
            <a:endParaRPr sz="2400">
              <a:solidFill>
                <a:srgbClr val="6FA8DC"/>
              </a:solidFill>
              <a:latin typeface="Do Hyeon"/>
              <a:ea typeface="Do Hyeon"/>
              <a:cs typeface="Do Hyeon"/>
              <a:sym typeface="Do Hyeon"/>
            </a:endParaRPr>
          </a:p>
        </p:txBody>
      </p:sp>
      <p:sp>
        <p:nvSpPr>
          <p:cNvPr id="394" name="Google Shape;394;p39"/>
          <p:cNvSpPr txBox="1"/>
          <p:nvPr/>
        </p:nvSpPr>
        <p:spPr>
          <a:xfrm>
            <a:off x="8332475" y="4640700"/>
            <a:ext cx="8115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solidFill>
                  <a:srgbClr val="FFFFFF"/>
                </a:solidFill>
                <a:latin typeface="Do Hyeon"/>
                <a:ea typeface="Do Hyeon"/>
                <a:cs typeface="Do Hyeon"/>
                <a:sym typeface="Do Hyeon"/>
              </a:rPr>
              <a:t>Jun</a:t>
            </a:r>
            <a:endParaRPr sz="2400">
              <a:solidFill>
                <a:srgbClr val="FFFFFF"/>
              </a:solidFill>
              <a:latin typeface="Do Hyeon"/>
              <a:ea typeface="Do Hyeon"/>
              <a:cs typeface="Do Hyeon"/>
              <a:sym typeface="Do Hyeon"/>
            </a:endParaRPr>
          </a:p>
        </p:txBody>
      </p:sp>
      <p:sp>
        <p:nvSpPr>
          <p:cNvPr id="395" name="Google Shape;395;p39"/>
          <p:cNvSpPr txBox="1"/>
          <p:nvPr/>
        </p:nvSpPr>
        <p:spPr>
          <a:xfrm>
            <a:off x="2384950" y="3326000"/>
            <a:ext cx="43971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solidFill>
                  <a:srgbClr val="0000FF"/>
                </a:solidFill>
                <a:latin typeface="Do Hyeon"/>
                <a:ea typeface="Do Hyeon"/>
                <a:cs typeface="Do Hyeon"/>
                <a:sym typeface="Do Hyeon"/>
              </a:rPr>
              <a:t>Kubernetes</a:t>
            </a:r>
            <a:r>
              <a:rPr lang="ko" sz="2400">
                <a:latin typeface="Do Hyeon"/>
                <a:ea typeface="Do Hyeon"/>
                <a:cs typeface="Do Hyeon"/>
                <a:sym typeface="Do Hyeon"/>
              </a:rPr>
              <a:t> 1.0 is announced</a:t>
            </a:r>
            <a:endParaRPr sz="2400">
              <a:latin typeface="Do Hyeon"/>
              <a:ea typeface="Do Hyeon"/>
              <a:cs typeface="Do Hyeon"/>
              <a:sym typeface="Do Hyeon"/>
            </a:endParaRPr>
          </a:p>
        </p:txBody>
      </p:sp>
      <p:pic>
        <p:nvPicPr>
          <p:cNvPr id="396" name="Google Shape;396;p39"/>
          <p:cNvPicPr preferRelativeResize="0"/>
          <p:nvPr/>
        </p:nvPicPr>
        <p:blipFill>
          <a:blip r:embed="rId3">
            <a:alphaModFix/>
          </a:blip>
          <a:stretch>
            <a:fillRect/>
          </a:stretch>
        </p:blipFill>
        <p:spPr>
          <a:xfrm>
            <a:off x="3095625" y="4053650"/>
            <a:ext cx="2952750" cy="476250"/>
          </a:xfrm>
          <a:prstGeom prst="rect">
            <a:avLst/>
          </a:prstGeom>
          <a:noFill/>
          <a:ln>
            <a:noFill/>
          </a:ln>
        </p:spPr>
      </p:pic>
      <p:sp>
        <p:nvSpPr>
          <p:cNvPr id="397" name="Google Shape;397;p39"/>
          <p:cNvSpPr txBox="1"/>
          <p:nvPr/>
        </p:nvSpPr>
        <p:spPr>
          <a:xfrm>
            <a:off x="994400" y="1596200"/>
            <a:ext cx="74982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solidFill>
                  <a:srgbClr val="00FF00"/>
                </a:solidFill>
                <a:latin typeface="Do Hyeon"/>
                <a:ea typeface="Do Hyeon"/>
                <a:cs typeface="Do Hyeon"/>
                <a:sym typeface="Do Hyeon"/>
              </a:rPr>
              <a:t>open source software foundation</a:t>
            </a:r>
            <a:r>
              <a:rPr lang="ko" sz="2400">
                <a:latin typeface="Do Hyeon"/>
                <a:ea typeface="Do Hyeon"/>
                <a:cs typeface="Do Hyeon"/>
                <a:sym typeface="Do Hyeon"/>
              </a:rPr>
              <a:t> dedicated to making</a:t>
            </a:r>
            <a:r>
              <a:rPr lang="ko" sz="2400">
                <a:solidFill>
                  <a:srgbClr val="FFFFFF"/>
                </a:solidFill>
                <a:latin typeface="Do Hyeon"/>
                <a:ea typeface="Do Hyeon"/>
                <a:cs typeface="Do Hyeon"/>
                <a:sym typeface="Do Hyeon"/>
              </a:rPr>
              <a:t> </a:t>
            </a:r>
            <a:r>
              <a:rPr lang="ko" sz="2400">
                <a:solidFill>
                  <a:srgbClr val="00FF00"/>
                </a:solidFill>
                <a:latin typeface="Do Hyeon"/>
                <a:ea typeface="Do Hyeon"/>
                <a:cs typeface="Do Hyeon"/>
                <a:sym typeface="Do Hyeon"/>
              </a:rPr>
              <a:t>cloud native computing universal</a:t>
            </a:r>
            <a:r>
              <a:rPr lang="ko" sz="2400">
                <a:latin typeface="Do Hyeon"/>
                <a:ea typeface="Do Hyeon"/>
                <a:cs typeface="Do Hyeon"/>
                <a:sym typeface="Do Hyeon"/>
              </a:rPr>
              <a:t> and</a:t>
            </a:r>
            <a:r>
              <a:rPr lang="ko" sz="2400">
                <a:solidFill>
                  <a:srgbClr val="FFFFFF"/>
                </a:solidFill>
                <a:latin typeface="Do Hyeon"/>
                <a:ea typeface="Do Hyeon"/>
                <a:cs typeface="Do Hyeon"/>
                <a:sym typeface="Do Hyeon"/>
              </a:rPr>
              <a:t> </a:t>
            </a:r>
            <a:r>
              <a:rPr lang="ko" sz="2400">
                <a:solidFill>
                  <a:srgbClr val="00FF00"/>
                </a:solidFill>
                <a:latin typeface="Do Hyeon"/>
                <a:ea typeface="Do Hyeon"/>
                <a:cs typeface="Do Hyeon"/>
                <a:sym typeface="Do Hyeon"/>
              </a:rPr>
              <a:t>sustainable</a:t>
            </a:r>
            <a:r>
              <a:rPr lang="ko" sz="2400">
                <a:solidFill>
                  <a:srgbClr val="FFFFFF"/>
                </a:solidFill>
                <a:latin typeface="Do Hyeon"/>
                <a:ea typeface="Do Hyeon"/>
                <a:cs typeface="Do Hyeon"/>
                <a:sym typeface="Do Hyeon"/>
              </a:rPr>
              <a:t>.</a:t>
            </a:r>
            <a:endParaRPr sz="2400">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id="402" name="Google Shape;402;p40"/>
          <p:cNvPicPr preferRelativeResize="0"/>
          <p:nvPr/>
        </p:nvPicPr>
        <p:blipFill>
          <a:blip r:embed="rId3">
            <a:alphaModFix/>
          </a:blip>
          <a:stretch>
            <a:fillRect/>
          </a:stretch>
        </p:blipFill>
        <p:spPr>
          <a:xfrm>
            <a:off x="152400" y="152400"/>
            <a:ext cx="8630268" cy="4838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1"/>
          <p:cNvSpPr txBox="1"/>
          <p:nvPr/>
        </p:nvSpPr>
        <p:spPr>
          <a:xfrm>
            <a:off x="731525" y="624825"/>
            <a:ext cx="77727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3600">
                <a:solidFill>
                  <a:srgbClr val="6FA8DC"/>
                </a:solidFill>
                <a:latin typeface="Do Hyeon"/>
                <a:ea typeface="Do Hyeon"/>
                <a:cs typeface="Do Hyeon"/>
                <a:sym typeface="Do Hyeon"/>
              </a:rPr>
              <a:t>Docker</a:t>
            </a:r>
            <a:r>
              <a:rPr lang="ko" sz="3600">
                <a:latin typeface="Do Hyeon"/>
                <a:ea typeface="Do Hyeon"/>
                <a:cs typeface="Do Hyeon"/>
                <a:sym typeface="Do Hyeon"/>
              </a:rPr>
              <a:t> changed </a:t>
            </a:r>
            <a:r>
              <a:rPr lang="ko" sz="3600">
                <a:solidFill>
                  <a:srgbClr val="FF0000"/>
                </a:solidFill>
                <a:latin typeface="Do Hyeon"/>
                <a:ea typeface="Do Hyeon"/>
                <a:cs typeface="Do Hyeon"/>
                <a:sym typeface="Do Hyeon"/>
              </a:rPr>
              <a:t>Architecture</a:t>
            </a:r>
            <a:r>
              <a:rPr lang="ko" sz="3600">
                <a:latin typeface="Do Hyeon"/>
                <a:ea typeface="Do Hyeon"/>
                <a:cs typeface="Do Hyeon"/>
                <a:sym typeface="Do Hyeon"/>
              </a:rPr>
              <a:t> for </a:t>
            </a:r>
            <a:r>
              <a:rPr lang="ko" sz="3600">
                <a:solidFill>
                  <a:srgbClr val="FF0000"/>
                </a:solidFill>
                <a:latin typeface="Do Hyeon"/>
                <a:ea typeface="Do Hyeon"/>
                <a:cs typeface="Do Hyeon"/>
                <a:sym typeface="Do Hyeon"/>
              </a:rPr>
              <a:t>OCI</a:t>
            </a:r>
            <a:endParaRPr sz="3600">
              <a:solidFill>
                <a:srgbClr val="FFFFFF"/>
              </a:solidFill>
              <a:latin typeface="Do Hyeon"/>
              <a:ea typeface="Do Hyeon"/>
              <a:cs typeface="Do Hyeon"/>
              <a:sym typeface="Do Hyeon"/>
            </a:endParaRPr>
          </a:p>
        </p:txBody>
      </p:sp>
      <p:sp>
        <p:nvSpPr>
          <p:cNvPr id="408" name="Google Shape;408;p41"/>
          <p:cNvSpPr txBox="1"/>
          <p:nvPr/>
        </p:nvSpPr>
        <p:spPr>
          <a:xfrm>
            <a:off x="8092450" y="4640700"/>
            <a:ext cx="10515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solidFill>
                  <a:srgbClr val="FFFFFF"/>
                </a:solidFill>
                <a:latin typeface="Jua"/>
                <a:ea typeface="Jua"/>
                <a:cs typeface="Jua"/>
                <a:sym typeface="Jua"/>
              </a:rPr>
              <a:t>April</a:t>
            </a:r>
            <a:endParaRPr sz="2400">
              <a:solidFill>
                <a:srgbClr val="FFFFFF"/>
              </a:solidFill>
              <a:latin typeface="Jua"/>
              <a:ea typeface="Jua"/>
              <a:cs typeface="Jua"/>
              <a:sym typeface="Jua"/>
            </a:endParaRPr>
          </a:p>
        </p:txBody>
      </p:sp>
      <p:pic>
        <p:nvPicPr>
          <p:cNvPr id="409" name="Google Shape;409;p41"/>
          <p:cNvPicPr preferRelativeResize="0"/>
          <p:nvPr/>
        </p:nvPicPr>
        <p:blipFill>
          <a:blip r:embed="rId3">
            <a:alphaModFix/>
          </a:blip>
          <a:stretch>
            <a:fillRect/>
          </a:stretch>
        </p:blipFill>
        <p:spPr>
          <a:xfrm>
            <a:off x="1425875" y="1760200"/>
            <a:ext cx="6086475" cy="2714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42"/>
          <p:cNvPicPr preferRelativeResize="0"/>
          <p:nvPr/>
        </p:nvPicPr>
        <p:blipFill>
          <a:blip r:embed="rId3">
            <a:alphaModFix/>
          </a:blip>
          <a:stretch>
            <a:fillRect/>
          </a:stretch>
        </p:blipFill>
        <p:spPr>
          <a:xfrm>
            <a:off x="5918200" y="199925"/>
            <a:ext cx="3225802" cy="4838702"/>
          </a:xfrm>
          <a:prstGeom prst="rect">
            <a:avLst/>
          </a:prstGeom>
          <a:noFill/>
          <a:ln>
            <a:noFill/>
          </a:ln>
        </p:spPr>
      </p:pic>
      <p:pic>
        <p:nvPicPr>
          <p:cNvPr id="415" name="Google Shape;415;p42"/>
          <p:cNvPicPr preferRelativeResize="0"/>
          <p:nvPr/>
        </p:nvPicPr>
        <p:blipFill>
          <a:blip r:embed="rId4">
            <a:alphaModFix/>
          </a:blip>
          <a:stretch>
            <a:fillRect/>
          </a:stretch>
        </p:blipFill>
        <p:spPr>
          <a:xfrm>
            <a:off x="2922425" y="2394425"/>
            <a:ext cx="2171700" cy="2105025"/>
          </a:xfrm>
          <a:prstGeom prst="rect">
            <a:avLst/>
          </a:prstGeom>
          <a:noFill/>
          <a:ln>
            <a:noFill/>
          </a:ln>
        </p:spPr>
      </p:pic>
      <p:sp>
        <p:nvSpPr>
          <p:cNvPr id="416" name="Google Shape;416;p42"/>
          <p:cNvSpPr txBox="1"/>
          <p:nvPr/>
        </p:nvSpPr>
        <p:spPr>
          <a:xfrm>
            <a:off x="415025" y="199925"/>
            <a:ext cx="2507400" cy="13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000">
                <a:latin typeface="Do Hyeon"/>
                <a:ea typeface="Do Hyeon"/>
                <a:cs typeface="Do Hyeon"/>
                <a:sym typeface="Do Hyeon"/>
              </a:rPr>
              <a:t>Many Container Engines Out!</a:t>
            </a:r>
            <a:endParaRPr sz="3000">
              <a:latin typeface="Do Hyeon"/>
              <a:ea typeface="Do Hyeon"/>
              <a:cs typeface="Do Hyeon"/>
              <a:sym typeface="Do Hyeon"/>
            </a:endParaRPr>
          </a:p>
        </p:txBody>
      </p:sp>
      <p:pic>
        <p:nvPicPr>
          <p:cNvPr id="417" name="Google Shape;417;p42"/>
          <p:cNvPicPr preferRelativeResize="0"/>
          <p:nvPr/>
        </p:nvPicPr>
        <p:blipFill>
          <a:blip r:embed="rId5">
            <a:alphaModFix/>
          </a:blip>
          <a:stretch>
            <a:fillRect/>
          </a:stretch>
        </p:blipFill>
        <p:spPr>
          <a:xfrm>
            <a:off x="2922425" y="42800"/>
            <a:ext cx="2729174" cy="1819450"/>
          </a:xfrm>
          <a:prstGeom prst="rect">
            <a:avLst/>
          </a:prstGeom>
          <a:noFill/>
          <a:ln>
            <a:noFill/>
          </a:ln>
        </p:spPr>
      </p:pic>
      <p:sp>
        <p:nvSpPr>
          <p:cNvPr id="418" name="Google Shape;418;p42"/>
          <p:cNvSpPr txBox="1"/>
          <p:nvPr/>
        </p:nvSpPr>
        <p:spPr>
          <a:xfrm>
            <a:off x="3275550" y="1838350"/>
            <a:ext cx="17631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000">
                <a:solidFill>
                  <a:srgbClr val="FF0000"/>
                </a:solidFill>
                <a:latin typeface="Do Hyeon"/>
                <a:ea typeface="Do Hyeon"/>
                <a:cs typeface="Do Hyeon"/>
                <a:sym typeface="Do Hyeon"/>
              </a:rPr>
              <a:t>지원하라!</a:t>
            </a:r>
            <a:endParaRPr sz="3000">
              <a:solidFill>
                <a:srgbClr val="FF0000"/>
              </a:solidFill>
              <a:latin typeface="Do Hyeon"/>
              <a:ea typeface="Do Hyeon"/>
              <a:cs typeface="Do Hyeon"/>
              <a:sym typeface="Do Hyeon"/>
            </a:endParaRPr>
          </a:p>
        </p:txBody>
      </p:sp>
      <p:pic>
        <p:nvPicPr>
          <p:cNvPr id="419" name="Google Shape;419;p42"/>
          <p:cNvPicPr preferRelativeResize="0"/>
          <p:nvPr/>
        </p:nvPicPr>
        <p:blipFill>
          <a:blip r:embed="rId6">
            <a:alphaModFix/>
          </a:blip>
          <a:stretch>
            <a:fillRect/>
          </a:stretch>
        </p:blipFill>
        <p:spPr>
          <a:xfrm flipH="1">
            <a:off x="1287413" y="1921438"/>
            <a:ext cx="1235900" cy="1869949"/>
          </a:xfrm>
          <a:prstGeom prst="rect">
            <a:avLst/>
          </a:prstGeom>
          <a:noFill/>
          <a:ln>
            <a:noFill/>
          </a:ln>
        </p:spPr>
      </p:pic>
      <p:pic>
        <p:nvPicPr>
          <p:cNvPr id="420" name="Google Shape;420;p42"/>
          <p:cNvPicPr preferRelativeResize="0"/>
          <p:nvPr/>
        </p:nvPicPr>
        <p:blipFill>
          <a:blip r:embed="rId6">
            <a:alphaModFix/>
          </a:blip>
          <a:stretch>
            <a:fillRect/>
          </a:stretch>
        </p:blipFill>
        <p:spPr>
          <a:xfrm>
            <a:off x="171327" y="2462950"/>
            <a:ext cx="1235900" cy="1869949"/>
          </a:xfrm>
          <a:prstGeom prst="rect">
            <a:avLst/>
          </a:prstGeom>
          <a:noFill/>
          <a:ln>
            <a:noFill/>
          </a:ln>
        </p:spPr>
      </p:pic>
      <p:pic>
        <p:nvPicPr>
          <p:cNvPr id="421" name="Google Shape;421;p42"/>
          <p:cNvPicPr preferRelativeResize="0"/>
          <p:nvPr/>
        </p:nvPicPr>
        <p:blipFill>
          <a:blip r:embed="rId6">
            <a:alphaModFix/>
          </a:blip>
          <a:stretch>
            <a:fillRect/>
          </a:stretch>
        </p:blipFill>
        <p:spPr>
          <a:xfrm flipH="1">
            <a:off x="1845313" y="3202951"/>
            <a:ext cx="1235900" cy="1869949"/>
          </a:xfrm>
          <a:prstGeom prst="rect">
            <a:avLst/>
          </a:prstGeom>
          <a:noFill/>
          <a:ln>
            <a:noFill/>
          </a:ln>
        </p:spPr>
      </p:pic>
      <p:sp>
        <p:nvSpPr>
          <p:cNvPr id="422" name="Google Shape;422;p42"/>
          <p:cNvSpPr txBox="1"/>
          <p:nvPr/>
        </p:nvSpPr>
        <p:spPr>
          <a:xfrm>
            <a:off x="7993500" y="199925"/>
            <a:ext cx="890100" cy="11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rgbClr val="FF0000"/>
                </a:solidFill>
                <a:latin typeface="Do Hyeon"/>
                <a:ea typeface="Do Hyeon"/>
                <a:cs typeface="Do Hyeon"/>
                <a:sym typeface="Do Hyeon"/>
              </a:rPr>
              <a:t>더이상</a:t>
            </a:r>
            <a:endParaRPr b="1" sz="2000">
              <a:solidFill>
                <a:srgbClr val="FF0000"/>
              </a:solidFill>
              <a:latin typeface="Do Hyeon"/>
              <a:ea typeface="Do Hyeon"/>
              <a:cs typeface="Do Hyeon"/>
              <a:sym typeface="Do Hyeon"/>
            </a:endParaRPr>
          </a:p>
          <a:p>
            <a:pPr indent="0" lvl="0" marL="0" rtl="0" algn="ctr">
              <a:spcBef>
                <a:spcPts val="0"/>
              </a:spcBef>
              <a:spcAft>
                <a:spcPts val="0"/>
              </a:spcAft>
              <a:buNone/>
            </a:pPr>
            <a:r>
              <a:rPr b="1" lang="ko" sz="2000">
                <a:solidFill>
                  <a:srgbClr val="FF0000"/>
                </a:solidFill>
                <a:latin typeface="Do Hyeon"/>
                <a:ea typeface="Do Hyeon"/>
                <a:cs typeface="Do Hyeon"/>
                <a:sym typeface="Do Hyeon"/>
              </a:rPr>
              <a:t>못해!</a:t>
            </a:r>
            <a:endParaRPr b="1" sz="2000">
              <a:solidFill>
                <a:srgbClr val="FF0000"/>
              </a:solidFill>
              <a:latin typeface="Do Hyeon"/>
              <a:ea typeface="Do Hyeon"/>
              <a:cs typeface="Do Hyeon"/>
              <a:sym typeface="Do Hyeon"/>
            </a:endParaRPr>
          </a:p>
        </p:txBody>
      </p:sp>
      <p:sp>
        <p:nvSpPr>
          <p:cNvPr id="423" name="Google Shape;423;p42"/>
          <p:cNvSpPr txBox="1"/>
          <p:nvPr/>
        </p:nvSpPr>
        <p:spPr>
          <a:xfrm>
            <a:off x="2922425" y="0"/>
            <a:ext cx="11811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solidFill>
                  <a:srgbClr val="0000FF"/>
                </a:solidFill>
                <a:latin typeface="Jua"/>
                <a:ea typeface="Jua"/>
                <a:cs typeface="Jua"/>
                <a:sym typeface="Jua"/>
              </a:rPr>
              <a:t>G</a:t>
            </a:r>
            <a:r>
              <a:rPr lang="ko" sz="2400">
                <a:solidFill>
                  <a:srgbClr val="FF0000"/>
                </a:solidFill>
                <a:latin typeface="Jua"/>
                <a:ea typeface="Jua"/>
                <a:cs typeface="Jua"/>
                <a:sym typeface="Jua"/>
              </a:rPr>
              <a:t>o</a:t>
            </a:r>
            <a:r>
              <a:rPr lang="ko" sz="2400">
                <a:solidFill>
                  <a:srgbClr val="FFFF00"/>
                </a:solidFill>
                <a:latin typeface="Jua"/>
                <a:ea typeface="Jua"/>
                <a:cs typeface="Jua"/>
                <a:sym typeface="Jua"/>
              </a:rPr>
              <a:t>o</a:t>
            </a:r>
            <a:r>
              <a:rPr lang="ko" sz="2400">
                <a:solidFill>
                  <a:srgbClr val="0000FF"/>
                </a:solidFill>
                <a:latin typeface="Jua"/>
                <a:ea typeface="Jua"/>
                <a:cs typeface="Jua"/>
                <a:sym typeface="Jua"/>
              </a:rPr>
              <a:t>g</a:t>
            </a:r>
            <a:r>
              <a:rPr lang="ko" sz="2400">
                <a:solidFill>
                  <a:srgbClr val="38761D"/>
                </a:solidFill>
                <a:latin typeface="Jua"/>
                <a:ea typeface="Jua"/>
                <a:cs typeface="Jua"/>
                <a:sym typeface="Jua"/>
              </a:rPr>
              <a:t>l</a:t>
            </a:r>
            <a:r>
              <a:rPr lang="ko" sz="2400">
                <a:solidFill>
                  <a:srgbClr val="FF0000"/>
                </a:solidFill>
                <a:latin typeface="Jua"/>
                <a:ea typeface="Jua"/>
                <a:cs typeface="Jua"/>
                <a:sym typeface="Jua"/>
              </a:rPr>
              <a: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2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600"/>
                                        <p:tgtEl>
                                          <p:spTgt spid="415"/>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700"/>
                                        <p:tgtEl>
                                          <p:spTgt spid="418"/>
                                        </p:tgtEl>
                                      </p:cBhvr>
                                    </p:animEffect>
                                  </p:childTnLst>
                                </p:cTn>
                              </p:par>
                            </p:childTnLst>
                          </p:cTn>
                        </p:par>
                        <p:par>
                          <p:cTn fill="hold">
                            <p:stCondLst>
                              <p:cond delay="3300"/>
                            </p:stCondLst>
                            <p:childTnLst>
                              <p:par>
                                <p:cTn fill="hold" nodeType="after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100"/>
                                        <p:tgtEl>
                                          <p:spTgt spid="419"/>
                                        </p:tgtEl>
                                      </p:cBhvr>
                                    </p:animEffect>
                                  </p:childTnLst>
                                </p:cTn>
                              </p:par>
                            </p:childTnLst>
                          </p:cTn>
                        </p:par>
                        <p:par>
                          <p:cTn fill="hold">
                            <p:stCondLst>
                              <p:cond delay="4400"/>
                            </p:stCondLst>
                            <p:childTnLst>
                              <p:par>
                                <p:cTn fill="hold" nodeType="after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par>
                          <p:cTn fill="hold">
                            <p:stCondLst>
                              <p:cond delay="5400"/>
                            </p:stCondLst>
                            <p:childTnLst>
                              <p:par>
                                <p:cTn fill="hold" nodeType="after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1000"/>
                                        <p:tgtEl>
                                          <p:spTgt spid="42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3"/>
          <p:cNvSpPr txBox="1"/>
          <p:nvPr/>
        </p:nvSpPr>
        <p:spPr>
          <a:xfrm>
            <a:off x="834400" y="624825"/>
            <a:ext cx="74982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3600">
                <a:solidFill>
                  <a:srgbClr val="FF0000"/>
                </a:solidFill>
                <a:latin typeface="Jua"/>
                <a:ea typeface="Jua"/>
                <a:cs typeface="Jua"/>
                <a:sym typeface="Jua"/>
              </a:rPr>
              <a:t>C</a:t>
            </a:r>
            <a:r>
              <a:rPr lang="ko" sz="3600">
                <a:latin typeface="Jua"/>
                <a:ea typeface="Jua"/>
                <a:cs typeface="Jua"/>
                <a:sym typeface="Jua"/>
              </a:rPr>
              <a:t>ontainer</a:t>
            </a:r>
            <a:r>
              <a:rPr lang="ko" sz="3600">
                <a:solidFill>
                  <a:srgbClr val="FFFFFF"/>
                </a:solidFill>
                <a:latin typeface="Jua"/>
                <a:ea typeface="Jua"/>
                <a:cs typeface="Jua"/>
                <a:sym typeface="Jua"/>
              </a:rPr>
              <a:t> </a:t>
            </a:r>
            <a:r>
              <a:rPr lang="ko" sz="3600">
                <a:solidFill>
                  <a:srgbClr val="FF0000"/>
                </a:solidFill>
                <a:latin typeface="Jua"/>
                <a:ea typeface="Jua"/>
                <a:cs typeface="Jua"/>
                <a:sym typeface="Jua"/>
              </a:rPr>
              <a:t>R</a:t>
            </a:r>
            <a:r>
              <a:rPr lang="ko" sz="3600">
                <a:latin typeface="Jua"/>
                <a:ea typeface="Jua"/>
                <a:cs typeface="Jua"/>
                <a:sym typeface="Jua"/>
              </a:rPr>
              <a:t>untime</a:t>
            </a:r>
            <a:r>
              <a:rPr lang="ko" sz="3600">
                <a:solidFill>
                  <a:srgbClr val="FFFFFF"/>
                </a:solidFill>
                <a:latin typeface="Jua"/>
                <a:ea typeface="Jua"/>
                <a:cs typeface="Jua"/>
                <a:sym typeface="Jua"/>
              </a:rPr>
              <a:t> </a:t>
            </a:r>
            <a:r>
              <a:rPr lang="ko" sz="3600">
                <a:solidFill>
                  <a:srgbClr val="FF0000"/>
                </a:solidFill>
                <a:latin typeface="Jua"/>
                <a:ea typeface="Jua"/>
                <a:cs typeface="Jua"/>
                <a:sym typeface="Jua"/>
              </a:rPr>
              <a:t>I</a:t>
            </a:r>
            <a:r>
              <a:rPr lang="ko" sz="3600">
                <a:latin typeface="Jua"/>
                <a:ea typeface="Jua"/>
                <a:cs typeface="Jua"/>
                <a:sym typeface="Jua"/>
              </a:rPr>
              <a:t>nterface</a:t>
            </a:r>
            <a:endParaRPr sz="3600">
              <a:latin typeface="Jua"/>
              <a:ea typeface="Jua"/>
              <a:cs typeface="Jua"/>
              <a:sym typeface="Jua"/>
            </a:endParaRPr>
          </a:p>
        </p:txBody>
      </p:sp>
      <p:sp>
        <p:nvSpPr>
          <p:cNvPr id="429" name="Google Shape;429;p43"/>
          <p:cNvSpPr txBox="1"/>
          <p:nvPr/>
        </p:nvSpPr>
        <p:spPr>
          <a:xfrm>
            <a:off x="8332475" y="4640700"/>
            <a:ext cx="8115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solidFill>
                  <a:srgbClr val="FFFFFF"/>
                </a:solidFill>
                <a:latin typeface="Jua"/>
                <a:ea typeface="Jua"/>
                <a:cs typeface="Jua"/>
                <a:sym typeface="Jua"/>
              </a:rPr>
              <a:t>Dec</a:t>
            </a:r>
            <a:endParaRPr sz="2400">
              <a:solidFill>
                <a:srgbClr val="FFFFFF"/>
              </a:solidFill>
              <a:latin typeface="Jua"/>
              <a:ea typeface="Jua"/>
              <a:cs typeface="Jua"/>
              <a:sym typeface="Jua"/>
            </a:endParaRPr>
          </a:p>
        </p:txBody>
      </p:sp>
      <p:sp>
        <p:nvSpPr>
          <p:cNvPr id="430" name="Google Shape;430;p43"/>
          <p:cNvSpPr txBox="1"/>
          <p:nvPr/>
        </p:nvSpPr>
        <p:spPr>
          <a:xfrm>
            <a:off x="2243250" y="1584775"/>
            <a:ext cx="4657500" cy="5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400">
                <a:solidFill>
                  <a:srgbClr val="00FF00"/>
                </a:solidFill>
                <a:latin typeface="Jua"/>
                <a:ea typeface="Jua"/>
                <a:cs typeface="Jua"/>
                <a:sym typeface="Jua"/>
              </a:rPr>
              <a:t>Kubernetes 1.5 </a:t>
            </a:r>
            <a:r>
              <a:rPr lang="ko" sz="2400">
                <a:latin typeface="Jua"/>
                <a:ea typeface="Jua"/>
                <a:cs typeface="Jua"/>
                <a:sym typeface="Jua"/>
              </a:rPr>
              <a:t>introduced </a:t>
            </a:r>
            <a:r>
              <a:rPr lang="ko" sz="2400">
                <a:solidFill>
                  <a:srgbClr val="00FF00"/>
                </a:solidFill>
                <a:latin typeface="Jua"/>
                <a:ea typeface="Jua"/>
                <a:cs typeface="Jua"/>
                <a:sym typeface="Jua"/>
              </a:rPr>
              <a:t>CRI</a:t>
            </a:r>
            <a:endParaRPr sz="2400">
              <a:latin typeface="Jua"/>
              <a:ea typeface="Jua"/>
              <a:cs typeface="Jua"/>
              <a:sym typeface="Jua"/>
            </a:endParaRPr>
          </a:p>
        </p:txBody>
      </p:sp>
      <p:pic>
        <p:nvPicPr>
          <p:cNvPr id="431" name="Google Shape;431;p43"/>
          <p:cNvPicPr preferRelativeResize="0"/>
          <p:nvPr/>
        </p:nvPicPr>
        <p:blipFill>
          <a:blip r:embed="rId3">
            <a:alphaModFix/>
          </a:blip>
          <a:stretch>
            <a:fillRect/>
          </a:stretch>
        </p:blipFill>
        <p:spPr>
          <a:xfrm>
            <a:off x="1729725" y="3196325"/>
            <a:ext cx="5448300" cy="1295400"/>
          </a:xfrm>
          <a:prstGeom prst="rect">
            <a:avLst/>
          </a:prstGeom>
          <a:noFill/>
          <a:ln>
            <a:noFill/>
          </a:ln>
        </p:spPr>
      </p:pic>
      <p:sp>
        <p:nvSpPr>
          <p:cNvPr id="432" name="Google Shape;432;p43"/>
          <p:cNvSpPr txBox="1"/>
          <p:nvPr/>
        </p:nvSpPr>
        <p:spPr>
          <a:xfrm>
            <a:off x="2103225" y="2262900"/>
            <a:ext cx="5074800" cy="8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Jua"/>
                <a:ea typeface="Jua"/>
                <a:cs typeface="Jua"/>
                <a:sym typeface="Jua"/>
              </a:rPr>
              <a:t>CRI-O/rktlet/frakti/docker CRI shim</a:t>
            </a:r>
            <a:endParaRPr sz="2400">
              <a:latin typeface="Jua"/>
              <a:ea typeface="Jua"/>
              <a:cs typeface="Jua"/>
              <a:sym typeface="Jua"/>
            </a:endParaRPr>
          </a:p>
        </p:txBody>
      </p:sp>
      <p:pic>
        <p:nvPicPr>
          <p:cNvPr id="433" name="Google Shape;433;p43"/>
          <p:cNvPicPr preferRelativeResize="0"/>
          <p:nvPr/>
        </p:nvPicPr>
        <p:blipFill>
          <a:blip r:embed="rId4">
            <a:alphaModFix/>
          </a:blip>
          <a:stretch>
            <a:fillRect/>
          </a:stretch>
        </p:blipFill>
        <p:spPr>
          <a:xfrm>
            <a:off x="783000" y="0"/>
            <a:ext cx="7715251" cy="5143501"/>
          </a:xfrm>
          <a:prstGeom prst="rect">
            <a:avLst/>
          </a:prstGeom>
          <a:noFill/>
          <a:ln>
            <a:noFill/>
          </a:ln>
        </p:spPr>
      </p:pic>
      <p:sp>
        <p:nvSpPr>
          <p:cNvPr id="434" name="Google Shape;434;p43"/>
          <p:cNvSpPr txBox="1"/>
          <p:nvPr/>
        </p:nvSpPr>
        <p:spPr>
          <a:xfrm rot="-1412776">
            <a:off x="1342994" y="1345800"/>
            <a:ext cx="6667010" cy="2053145"/>
          </a:xfrm>
          <a:prstGeom prst="rect">
            <a:avLst/>
          </a:prstGeom>
          <a:solidFill>
            <a:srgbClr val="00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6000">
                <a:solidFill>
                  <a:srgbClr val="FF0000"/>
                </a:solidFill>
                <a:latin typeface="Do Hyeon"/>
                <a:ea typeface="Do Hyeon"/>
                <a:cs typeface="Do Hyeon"/>
                <a:sym typeface="Do Hyeon"/>
              </a:rPr>
              <a:t>이제는 너희 차례다..</a:t>
            </a:r>
            <a:endParaRPr sz="6000">
              <a:solidFill>
                <a:srgbClr val="FF0000"/>
              </a:solidFill>
              <a:latin typeface="Do Hyeon"/>
              <a:ea typeface="Do Hyeon"/>
              <a:cs typeface="Do Hyeon"/>
              <a:sym typeface="Do Hyeon"/>
            </a:endParaRPr>
          </a:p>
          <a:p>
            <a:pPr indent="0" lvl="0" marL="0" rtl="0" algn="ctr">
              <a:spcBef>
                <a:spcPts val="0"/>
              </a:spcBef>
              <a:spcAft>
                <a:spcPts val="0"/>
              </a:spcAft>
              <a:buNone/>
            </a:pPr>
            <a:r>
              <a:rPr lang="ko" sz="6000">
                <a:solidFill>
                  <a:srgbClr val="FF0000"/>
                </a:solidFill>
                <a:latin typeface="Do Hyeon"/>
                <a:ea typeface="Do Hyeon"/>
                <a:cs typeface="Do Hyeon"/>
                <a:sym typeface="Do Hyeon"/>
              </a:rPr>
              <a:t>이젠 나를 따르라!</a:t>
            </a:r>
            <a:endParaRPr sz="6000">
              <a:solidFill>
                <a:srgbClr val="FF0000"/>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2500"/>
                                        <p:tgtEl>
                                          <p:spTgt spid="433"/>
                                        </p:tgtEl>
                                      </p:cBhvr>
                                    </p:animEffect>
                                  </p:childTnLst>
                                </p:cTn>
                              </p:par>
                            </p:childTnLst>
                          </p:cTn>
                        </p:par>
                        <p:par>
                          <p:cTn fill="hold">
                            <p:stCondLst>
                              <p:cond delay="2500"/>
                            </p:stCondLst>
                            <p:childTnLst>
                              <p:par>
                                <p:cTn fill="hold" nodeType="afterEffect" presetClass="entr" presetID="2" presetSubtype="1">
                                  <p:stCondLst>
                                    <p:cond delay="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1000"/>
                                        <p:tgtEl>
                                          <p:spTgt spid="4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txBox="1"/>
          <p:nvPr/>
        </p:nvSpPr>
        <p:spPr>
          <a:xfrm>
            <a:off x="280725" y="453200"/>
            <a:ext cx="4712400" cy="342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6000">
                <a:latin typeface="Do Hyeon"/>
                <a:ea typeface="Do Hyeon"/>
                <a:cs typeface="Do Hyeon"/>
                <a:sym typeface="Do Hyeon"/>
              </a:rPr>
              <a:t>Jay’s</a:t>
            </a:r>
            <a:endParaRPr sz="6000">
              <a:latin typeface="Do Hyeon"/>
              <a:ea typeface="Do Hyeon"/>
              <a:cs typeface="Do Hyeon"/>
              <a:sym typeface="Do Hyeon"/>
            </a:endParaRPr>
          </a:p>
          <a:p>
            <a:pPr indent="0" lvl="0" marL="0" rtl="0" algn="ctr">
              <a:spcBef>
                <a:spcPts val="0"/>
              </a:spcBef>
              <a:spcAft>
                <a:spcPts val="0"/>
              </a:spcAft>
              <a:buNone/>
            </a:pPr>
            <a:r>
              <a:rPr lang="ko" sz="6000">
                <a:solidFill>
                  <a:srgbClr val="4A86E8"/>
                </a:solidFill>
                <a:latin typeface="Do Hyeon"/>
                <a:ea typeface="Do Hyeon"/>
                <a:cs typeface="Do Hyeon"/>
                <a:sym typeface="Do Hyeon"/>
              </a:rPr>
              <a:t>컨테이너</a:t>
            </a:r>
            <a:r>
              <a:rPr lang="ko" sz="6000">
                <a:latin typeface="Do Hyeon"/>
                <a:ea typeface="Do Hyeon"/>
                <a:cs typeface="Do Hyeon"/>
                <a:sym typeface="Do Hyeon"/>
              </a:rPr>
              <a:t> 이야기?</a:t>
            </a:r>
            <a:endParaRPr sz="6000">
              <a:latin typeface="Do Hyeon"/>
              <a:ea typeface="Do Hyeon"/>
              <a:cs typeface="Do Hyeon"/>
              <a:sym typeface="Do Hyeon"/>
            </a:endParaRPr>
          </a:p>
        </p:txBody>
      </p:sp>
      <p:pic>
        <p:nvPicPr>
          <p:cNvPr id="115" name="Google Shape;115;p17"/>
          <p:cNvPicPr preferRelativeResize="0"/>
          <p:nvPr/>
        </p:nvPicPr>
        <p:blipFill>
          <a:blip r:embed="rId3">
            <a:alphaModFix/>
          </a:blip>
          <a:stretch>
            <a:fillRect/>
          </a:stretch>
        </p:blipFill>
        <p:spPr>
          <a:xfrm>
            <a:off x="5436250" y="635913"/>
            <a:ext cx="2971800" cy="4276725"/>
          </a:xfrm>
          <a:prstGeom prst="rect">
            <a:avLst/>
          </a:prstGeom>
          <a:noFill/>
          <a:ln>
            <a:noFill/>
          </a:ln>
        </p:spPr>
      </p:pic>
      <p:pic>
        <p:nvPicPr>
          <p:cNvPr id="116" name="Google Shape;116;p17"/>
          <p:cNvPicPr preferRelativeResize="0"/>
          <p:nvPr/>
        </p:nvPicPr>
        <p:blipFill>
          <a:blip r:embed="rId4">
            <a:alphaModFix/>
          </a:blip>
          <a:stretch>
            <a:fillRect/>
          </a:stretch>
        </p:blipFill>
        <p:spPr>
          <a:xfrm>
            <a:off x="7399574" y="842375"/>
            <a:ext cx="802500" cy="802500"/>
          </a:xfrm>
          <a:prstGeom prst="rect">
            <a:avLst/>
          </a:prstGeom>
          <a:noFill/>
          <a:ln>
            <a:noFill/>
          </a:ln>
        </p:spPr>
      </p:pic>
      <p:sp>
        <p:nvSpPr>
          <p:cNvPr id="117" name="Google Shape;117;p17"/>
          <p:cNvSpPr txBox="1"/>
          <p:nvPr/>
        </p:nvSpPr>
        <p:spPr>
          <a:xfrm>
            <a:off x="-24075" y="3567375"/>
            <a:ext cx="5384100" cy="15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3500">
                <a:solidFill>
                  <a:srgbClr val="FF9900"/>
                </a:solidFill>
                <a:latin typeface="Do Hyeon"/>
                <a:ea typeface="Do Hyeon"/>
                <a:cs typeface="Do Hyeon"/>
                <a:sym typeface="Do Hyeon"/>
              </a:rPr>
              <a:t>해야할것도 많은데???</a:t>
            </a:r>
            <a:endParaRPr sz="3500">
              <a:solidFill>
                <a:srgbClr val="FF9900"/>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4"/>
          <p:cNvSpPr txBox="1"/>
          <p:nvPr/>
        </p:nvSpPr>
        <p:spPr>
          <a:xfrm>
            <a:off x="0" y="0"/>
            <a:ext cx="9144000" cy="18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3600">
                <a:solidFill>
                  <a:srgbClr val="FF0000"/>
                </a:solidFill>
                <a:latin typeface="Do Hyeon"/>
                <a:ea typeface="Do Hyeon"/>
                <a:cs typeface="Do Hyeon"/>
                <a:sym typeface="Do Hyeon"/>
              </a:rPr>
              <a:t>Red Hat</a:t>
            </a:r>
            <a:r>
              <a:rPr lang="ko" sz="3600">
                <a:latin typeface="Do Hyeon"/>
                <a:ea typeface="Do Hyeon"/>
                <a:cs typeface="Do Hyeon"/>
                <a:sym typeface="Do Hyeon"/>
              </a:rPr>
              <a:t> release</a:t>
            </a:r>
            <a:r>
              <a:rPr lang="ko" sz="3600">
                <a:latin typeface="Do Hyeon"/>
                <a:ea typeface="Do Hyeon"/>
                <a:cs typeface="Do Hyeon"/>
                <a:sym typeface="Do Hyeon"/>
              </a:rPr>
              <a:t> </a:t>
            </a:r>
            <a:endParaRPr sz="3600">
              <a:latin typeface="Do Hyeon"/>
              <a:ea typeface="Do Hyeon"/>
              <a:cs typeface="Do Hyeon"/>
              <a:sym typeface="Do Hyeon"/>
            </a:endParaRPr>
          </a:p>
          <a:p>
            <a:pPr indent="0" lvl="0" marL="0" rtl="0" algn="ctr">
              <a:spcBef>
                <a:spcPts val="0"/>
              </a:spcBef>
              <a:spcAft>
                <a:spcPts val="0"/>
              </a:spcAft>
              <a:buNone/>
            </a:pPr>
            <a:r>
              <a:t/>
            </a:r>
            <a:endParaRPr sz="1100">
              <a:latin typeface="Do Hyeon"/>
              <a:ea typeface="Do Hyeon"/>
              <a:cs typeface="Do Hyeon"/>
              <a:sym typeface="Do Hyeon"/>
            </a:endParaRPr>
          </a:p>
          <a:p>
            <a:pPr indent="0" lvl="0" marL="0" rtl="0" algn="ctr">
              <a:spcBef>
                <a:spcPts val="0"/>
              </a:spcBef>
              <a:spcAft>
                <a:spcPts val="0"/>
              </a:spcAft>
              <a:buNone/>
            </a:pPr>
            <a:r>
              <a:rPr lang="ko" sz="3600">
                <a:latin typeface="Do Hyeon"/>
                <a:ea typeface="Do Hyeon"/>
                <a:cs typeface="Do Hyeon"/>
                <a:sym typeface="Do Hyeon"/>
              </a:rPr>
              <a:t>new Implementation</a:t>
            </a:r>
            <a:r>
              <a:rPr lang="ko" sz="3600">
                <a:solidFill>
                  <a:srgbClr val="FF9900"/>
                </a:solidFill>
                <a:latin typeface="Do Hyeon"/>
                <a:ea typeface="Do Hyeon"/>
                <a:cs typeface="Do Hyeon"/>
                <a:sym typeface="Do Hyeon"/>
              </a:rPr>
              <a:t> only for CRI</a:t>
            </a:r>
            <a:r>
              <a:rPr lang="ko" sz="3600">
                <a:latin typeface="Do Hyeon"/>
                <a:ea typeface="Do Hyeon"/>
                <a:cs typeface="Do Hyeon"/>
                <a:sym typeface="Do Hyeon"/>
              </a:rPr>
              <a:t> </a:t>
            </a:r>
            <a:endParaRPr sz="3600">
              <a:latin typeface="Do Hyeon"/>
              <a:ea typeface="Do Hyeon"/>
              <a:cs typeface="Do Hyeon"/>
              <a:sym typeface="Do Hyeon"/>
            </a:endParaRPr>
          </a:p>
        </p:txBody>
      </p:sp>
      <p:sp>
        <p:nvSpPr>
          <p:cNvPr id="440" name="Google Shape;440;p44"/>
          <p:cNvSpPr txBox="1"/>
          <p:nvPr/>
        </p:nvSpPr>
        <p:spPr>
          <a:xfrm>
            <a:off x="4103315" y="2169425"/>
            <a:ext cx="36519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3600">
                <a:solidFill>
                  <a:srgbClr val="FF9900"/>
                </a:solidFill>
                <a:latin typeface="Do Hyeon"/>
                <a:ea typeface="Do Hyeon"/>
                <a:cs typeface="Do Hyeon"/>
                <a:sym typeface="Do Hyeon"/>
              </a:rPr>
              <a:t>OCID</a:t>
            </a:r>
            <a:r>
              <a:rPr lang="ko" sz="3600">
                <a:solidFill>
                  <a:srgbClr val="FF0000"/>
                </a:solidFill>
                <a:latin typeface="Do Hyeon"/>
                <a:ea typeface="Do Hyeon"/>
                <a:cs typeface="Do Hyeon"/>
                <a:sym typeface="Do Hyeon"/>
              </a:rPr>
              <a:t> </a:t>
            </a:r>
            <a:r>
              <a:rPr lang="ko" sz="3600">
                <a:solidFill>
                  <a:srgbClr val="980000"/>
                </a:solidFill>
                <a:latin typeface="Do Hyeon"/>
                <a:ea typeface="Do Hyeon"/>
                <a:cs typeface="Do Hyeon"/>
                <a:sym typeface="Do Hyeon"/>
              </a:rPr>
              <a:t>(=&gt; CRI-O)</a:t>
            </a:r>
            <a:endParaRPr sz="3600">
              <a:solidFill>
                <a:srgbClr val="980000"/>
              </a:solidFill>
              <a:latin typeface="Do Hyeon"/>
              <a:ea typeface="Do Hyeon"/>
              <a:cs typeface="Do Hyeon"/>
              <a:sym typeface="Do Hyeon"/>
            </a:endParaRPr>
          </a:p>
        </p:txBody>
      </p:sp>
      <p:sp>
        <p:nvSpPr>
          <p:cNvPr id="441" name="Google Shape;441;p44"/>
          <p:cNvSpPr txBox="1"/>
          <p:nvPr/>
        </p:nvSpPr>
        <p:spPr>
          <a:xfrm>
            <a:off x="4872522" y="2967588"/>
            <a:ext cx="3937800" cy="4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400">
                <a:solidFill>
                  <a:srgbClr val="00FF00"/>
                </a:solidFill>
                <a:latin typeface="Do Hyeon"/>
                <a:ea typeface="Do Hyeon"/>
                <a:cs typeface="Do Hyeon"/>
                <a:sym typeface="Do Hyeon"/>
              </a:rPr>
              <a:t>CRI + OCI =&gt; CRI-O</a:t>
            </a:r>
            <a:endParaRPr sz="2400">
              <a:latin typeface="Do Hyeon"/>
              <a:ea typeface="Do Hyeon"/>
              <a:cs typeface="Do Hyeon"/>
              <a:sym typeface="Do Hyeon"/>
            </a:endParaRPr>
          </a:p>
        </p:txBody>
      </p:sp>
      <p:sp>
        <p:nvSpPr>
          <p:cNvPr id="442" name="Google Shape;442;p44"/>
          <p:cNvSpPr txBox="1"/>
          <p:nvPr/>
        </p:nvSpPr>
        <p:spPr>
          <a:xfrm>
            <a:off x="4656674" y="3681952"/>
            <a:ext cx="4369500" cy="6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400">
                <a:latin typeface="Do Hyeon"/>
                <a:ea typeface="Do Hyeon"/>
                <a:cs typeface="Do Hyeon"/>
                <a:sym typeface="Do Hyeon"/>
              </a:rPr>
              <a:t>OCI-compliant </a:t>
            </a:r>
            <a:endParaRPr sz="2400">
              <a:latin typeface="Do Hyeon"/>
              <a:ea typeface="Do Hyeon"/>
              <a:cs typeface="Do Hyeon"/>
              <a:sym typeface="Do Hyeon"/>
            </a:endParaRPr>
          </a:p>
          <a:p>
            <a:pPr indent="0" lvl="0" marL="0" rtl="0" algn="ctr">
              <a:spcBef>
                <a:spcPts val="0"/>
              </a:spcBef>
              <a:spcAft>
                <a:spcPts val="0"/>
              </a:spcAft>
              <a:buNone/>
            </a:pPr>
            <a:r>
              <a:rPr lang="ko" sz="2400">
                <a:latin typeface="Do Hyeon"/>
                <a:ea typeface="Do Hyeon"/>
                <a:cs typeface="Do Hyeon"/>
                <a:sym typeface="Do Hyeon"/>
              </a:rPr>
              <a:t>runtimes and container images</a:t>
            </a:r>
            <a:endParaRPr sz="2400">
              <a:latin typeface="Do Hyeon"/>
              <a:ea typeface="Do Hyeon"/>
              <a:cs typeface="Do Hyeon"/>
              <a:sym typeface="Do Hyeon"/>
            </a:endParaRPr>
          </a:p>
        </p:txBody>
      </p:sp>
      <p:pic>
        <p:nvPicPr>
          <p:cNvPr id="443" name="Google Shape;443;p44"/>
          <p:cNvPicPr preferRelativeResize="0"/>
          <p:nvPr/>
        </p:nvPicPr>
        <p:blipFill>
          <a:blip r:embed="rId3">
            <a:alphaModFix/>
          </a:blip>
          <a:stretch>
            <a:fillRect/>
          </a:stretch>
        </p:blipFill>
        <p:spPr>
          <a:xfrm>
            <a:off x="879838" y="2098155"/>
            <a:ext cx="3375180" cy="28741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5"/>
          <p:cNvSpPr txBox="1"/>
          <p:nvPr/>
        </p:nvSpPr>
        <p:spPr>
          <a:xfrm>
            <a:off x="0" y="0"/>
            <a:ext cx="9003300" cy="6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3600">
                <a:solidFill>
                  <a:srgbClr val="FF0000"/>
                </a:solidFill>
                <a:latin typeface="Do Hyeon"/>
                <a:ea typeface="Do Hyeon"/>
                <a:cs typeface="Do Hyeon"/>
                <a:sym typeface="Do Hyeon"/>
              </a:rPr>
              <a:t>Red Hat </a:t>
            </a:r>
            <a:r>
              <a:rPr lang="ko" sz="3600">
                <a:latin typeface="Do Hyeon"/>
                <a:ea typeface="Do Hyeon"/>
                <a:cs typeface="Do Hyeon"/>
                <a:sym typeface="Do Hyeon"/>
              </a:rPr>
              <a:t>Acquire</a:t>
            </a:r>
            <a:r>
              <a:rPr lang="ko" sz="3600">
                <a:solidFill>
                  <a:srgbClr val="FF0000"/>
                </a:solidFill>
                <a:latin typeface="Do Hyeon"/>
                <a:ea typeface="Do Hyeon"/>
                <a:cs typeface="Do Hyeon"/>
                <a:sym typeface="Do Hyeon"/>
              </a:rPr>
              <a:t> CoreOS</a:t>
            </a:r>
            <a:endParaRPr sz="3600">
              <a:solidFill>
                <a:schemeClr val="lt1"/>
              </a:solidFill>
              <a:latin typeface="Do Hyeon"/>
              <a:ea typeface="Do Hyeon"/>
              <a:cs typeface="Do Hyeon"/>
              <a:sym typeface="Do Hyeon"/>
            </a:endParaRPr>
          </a:p>
        </p:txBody>
      </p:sp>
      <p:sp>
        <p:nvSpPr>
          <p:cNvPr id="449" name="Google Shape;449;p45"/>
          <p:cNvSpPr txBox="1"/>
          <p:nvPr/>
        </p:nvSpPr>
        <p:spPr>
          <a:xfrm>
            <a:off x="834400" y="1158225"/>
            <a:ext cx="74982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3600">
                <a:latin typeface="Do Hyeon"/>
                <a:ea typeface="Do Hyeon"/>
                <a:cs typeface="Do Hyeon"/>
                <a:sym typeface="Do Hyeon"/>
              </a:rPr>
              <a:t>Bring </a:t>
            </a:r>
            <a:r>
              <a:rPr lang="ko" sz="3600">
                <a:solidFill>
                  <a:srgbClr val="FF0000"/>
                </a:solidFill>
                <a:latin typeface="Do Hyeon"/>
                <a:ea typeface="Do Hyeon"/>
                <a:cs typeface="Do Hyeon"/>
                <a:sym typeface="Do Hyeon"/>
              </a:rPr>
              <a:t>CoreOS </a:t>
            </a:r>
            <a:r>
              <a:rPr lang="ko" sz="3600">
                <a:latin typeface="Do Hyeon"/>
                <a:ea typeface="Do Hyeon"/>
                <a:cs typeface="Do Hyeon"/>
                <a:sym typeface="Do Hyeon"/>
              </a:rPr>
              <a:t>tech to</a:t>
            </a:r>
            <a:r>
              <a:rPr lang="ko" sz="3600">
                <a:solidFill>
                  <a:srgbClr val="FF0000"/>
                </a:solidFill>
                <a:latin typeface="Do Hyeon"/>
                <a:ea typeface="Do Hyeon"/>
                <a:cs typeface="Do Hyeon"/>
                <a:sym typeface="Do Hyeon"/>
              </a:rPr>
              <a:t> OpenShift</a:t>
            </a:r>
            <a:endParaRPr sz="3600">
              <a:solidFill>
                <a:srgbClr val="FFFFFF"/>
              </a:solidFill>
              <a:latin typeface="Do Hyeon"/>
              <a:ea typeface="Do Hyeon"/>
              <a:cs typeface="Do Hyeon"/>
              <a:sym typeface="Do Hyeon"/>
            </a:endParaRPr>
          </a:p>
        </p:txBody>
      </p:sp>
      <p:sp>
        <p:nvSpPr>
          <p:cNvPr id="450" name="Google Shape;450;p45"/>
          <p:cNvSpPr txBox="1"/>
          <p:nvPr/>
        </p:nvSpPr>
        <p:spPr>
          <a:xfrm>
            <a:off x="1319800" y="2400100"/>
            <a:ext cx="7498200" cy="22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solidFill>
                  <a:srgbClr val="38761D"/>
                </a:solidFill>
                <a:latin typeface="Do Hyeon"/>
                <a:ea typeface="Do Hyeon"/>
                <a:cs typeface="Do Hyeon"/>
                <a:sym typeface="Do Hyeon"/>
              </a:rPr>
              <a:t>Tectonic:</a:t>
            </a:r>
            <a:r>
              <a:rPr lang="ko" sz="2400">
                <a:solidFill>
                  <a:srgbClr val="FF9900"/>
                </a:solidFill>
                <a:latin typeface="Do Hyeon"/>
                <a:ea typeface="Do Hyeon"/>
                <a:cs typeface="Do Hyeon"/>
                <a:sym typeface="Do Hyeon"/>
              </a:rPr>
              <a:t> Over-the-air update</a:t>
            </a:r>
            <a:endParaRPr sz="2400">
              <a:solidFill>
                <a:srgbClr val="FF9900"/>
              </a:solidFill>
              <a:latin typeface="Do Hyeon"/>
              <a:ea typeface="Do Hyeon"/>
              <a:cs typeface="Do Hyeon"/>
              <a:sym typeface="Do Hyeon"/>
            </a:endParaRPr>
          </a:p>
          <a:p>
            <a:pPr indent="0" lvl="0" marL="0" rtl="0" algn="l">
              <a:spcBef>
                <a:spcPts val="0"/>
              </a:spcBef>
              <a:spcAft>
                <a:spcPts val="0"/>
              </a:spcAft>
              <a:buNone/>
            </a:pPr>
            <a:r>
              <a:rPr lang="ko" sz="2400">
                <a:solidFill>
                  <a:srgbClr val="38761D"/>
                </a:solidFill>
                <a:latin typeface="Do Hyeon"/>
                <a:ea typeface="Do Hyeon"/>
                <a:cs typeface="Do Hyeon"/>
                <a:sym typeface="Do Hyeon"/>
              </a:rPr>
              <a:t>Operator Framework:</a:t>
            </a:r>
            <a:r>
              <a:rPr lang="ko" sz="2400">
                <a:solidFill>
                  <a:srgbClr val="00FF00"/>
                </a:solidFill>
                <a:latin typeface="Do Hyeon"/>
                <a:ea typeface="Do Hyeon"/>
                <a:cs typeface="Do Hyeon"/>
                <a:sym typeface="Do Hyeon"/>
              </a:rPr>
              <a:t> </a:t>
            </a:r>
            <a:r>
              <a:rPr lang="ko" sz="2400">
                <a:solidFill>
                  <a:srgbClr val="FF9900"/>
                </a:solidFill>
                <a:latin typeface="Do Hyeon"/>
                <a:ea typeface="Do Hyeon"/>
                <a:cs typeface="Do Hyeon"/>
                <a:sym typeface="Do Hyeon"/>
              </a:rPr>
              <a:t>Application-specific controllers</a:t>
            </a:r>
            <a:endParaRPr sz="2400">
              <a:solidFill>
                <a:srgbClr val="FF9900"/>
              </a:solidFill>
              <a:latin typeface="Do Hyeon"/>
              <a:ea typeface="Do Hyeon"/>
              <a:cs typeface="Do Hyeon"/>
              <a:sym typeface="Do Hyeon"/>
            </a:endParaRPr>
          </a:p>
          <a:p>
            <a:pPr indent="0" lvl="0" marL="0" rtl="0" algn="l">
              <a:spcBef>
                <a:spcPts val="0"/>
              </a:spcBef>
              <a:spcAft>
                <a:spcPts val="0"/>
              </a:spcAft>
              <a:buNone/>
            </a:pPr>
            <a:r>
              <a:rPr lang="ko" sz="2400">
                <a:solidFill>
                  <a:srgbClr val="38761D"/>
                </a:solidFill>
                <a:latin typeface="Do Hyeon"/>
                <a:ea typeface="Do Hyeon"/>
                <a:cs typeface="Do Hyeon"/>
                <a:sym typeface="Do Hyeon"/>
              </a:rPr>
              <a:t>Red Hat CoreOS:</a:t>
            </a:r>
            <a:r>
              <a:rPr lang="ko" sz="2400">
                <a:solidFill>
                  <a:srgbClr val="00FF00"/>
                </a:solidFill>
                <a:latin typeface="Do Hyeon"/>
                <a:ea typeface="Do Hyeon"/>
                <a:cs typeface="Do Hyeon"/>
                <a:sym typeface="Do Hyeon"/>
              </a:rPr>
              <a:t> </a:t>
            </a:r>
            <a:r>
              <a:rPr lang="ko" sz="2400">
                <a:solidFill>
                  <a:srgbClr val="FF9900"/>
                </a:solidFill>
                <a:latin typeface="Do Hyeon"/>
                <a:ea typeface="Do Hyeon"/>
                <a:cs typeface="Do Hyeon"/>
                <a:sym typeface="Do Hyeon"/>
              </a:rPr>
              <a:t>Container Linux</a:t>
            </a:r>
            <a:endParaRPr sz="2400">
              <a:solidFill>
                <a:srgbClr val="FF9900"/>
              </a:solidFill>
              <a:latin typeface="Do Hyeon"/>
              <a:ea typeface="Do Hyeon"/>
              <a:cs typeface="Do Hyeon"/>
              <a:sym typeface="Do Hyeon"/>
            </a:endParaRPr>
          </a:p>
          <a:p>
            <a:pPr indent="0" lvl="0" marL="0" rtl="0" algn="l">
              <a:spcBef>
                <a:spcPts val="0"/>
              </a:spcBef>
              <a:spcAft>
                <a:spcPts val="0"/>
              </a:spcAft>
              <a:buNone/>
            </a:pPr>
            <a:r>
              <a:rPr lang="ko" sz="2400">
                <a:solidFill>
                  <a:srgbClr val="38761D"/>
                </a:solidFill>
                <a:latin typeface="Do Hyeon"/>
                <a:ea typeface="Do Hyeon"/>
                <a:cs typeface="Do Hyeon"/>
                <a:sym typeface="Do Hyeon"/>
              </a:rPr>
              <a:t>Red Hat Quay:</a:t>
            </a:r>
            <a:r>
              <a:rPr lang="ko" sz="2400">
                <a:solidFill>
                  <a:srgbClr val="00FF00"/>
                </a:solidFill>
                <a:latin typeface="Do Hyeon"/>
                <a:ea typeface="Do Hyeon"/>
                <a:cs typeface="Do Hyeon"/>
                <a:sym typeface="Do Hyeon"/>
              </a:rPr>
              <a:t> </a:t>
            </a:r>
            <a:r>
              <a:rPr lang="ko" sz="2400">
                <a:solidFill>
                  <a:srgbClr val="FF9900"/>
                </a:solidFill>
                <a:latin typeface="Do Hyeon"/>
                <a:ea typeface="Do Hyeon"/>
                <a:cs typeface="Do Hyeon"/>
                <a:sym typeface="Do Hyeon"/>
              </a:rPr>
              <a:t>Container Registry</a:t>
            </a:r>
            <a:endParaRPr sz="2400">
              <a:solidFill>
                <a:srgbClr val="FF9900"/>
              </a:solidFill>
              <a:latin typeface="Do Hyeon"/>
              <a:ea typeface="Do Hyeon"/>
              <a:cs typeface="Do Hyeon"/>
              <a:sym typeface="Do Hyeon"/>
            </a:endParaRPr>
          </a:p>
          <a:p>
            <a:pPr indent="0" lvl="0" marL="0" rtl="0" algn="l">
              <a:spcBef>
                <a:spcPts val="0"/>
              </a:spcBef>
              <a:spcAft>
                <a:spcPts val="0"/>
              </a:spcAft>
              <a:buNone/>
            </a:pPr>
            <a:r>
              <a:rPr lang="ko" sz="2400">
                <a:solidFill>
                  <a:srgbClr val="38761D"/>
                </a:solidFill>
                <a:latin typeface="Do Hyeon"/>
                <a:ea typeface="Do Hyeon"/>
                <a:cs typeface="Do Hyeon"/>
                <a:sym typeface="Do Hyeon"/>
              </a:rPr>
              <a:t>Clair:</a:t>
            </a:r>
            <a:r>
              <a:rPr lang="ko" sz="2400">
                <a:solidFill>
                  <a:srgbClr val="00FF00"/>
                </a:solidFill>
                <a:latin typeface="Do Hyeon"/>
                <a:ea typeface="Do Hyeon"/>
                <a:cs typeface="Do Hyeon"/>
                <a:sym typeface="Do Hyeon"/>
              </a:rPr>
              <a:t> </a:t>
            </a:r>
            <a:r>
              <a:rPr lang="ko" sz="2400">
                <a:solidFill>
                  <a:srgbClr val="FF9900"/>
                </a:solidFill>
                <a:latin typeface="Do Hyeon"/>
                <a:ea typeface="Do Hyeon"/>
                <a:cs typeface="Do Hyeon"/>
                <a:sym typeface="Do Hyeon"/>
              </a:rPr>
              <a:t>Security Scanning</a:t>
            </a:r>
            <a:endParaRPr sz="2400">
              <a:solidFill>
                <a:srgbClr val="FF9900"/>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2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6"/>
          <p:cNvSpPr txBox="1"/>
          <p:nvPr/>
        </p:nvSpPr>
        <p:spPr>
          <a:xfrm>
            <a:off x="228600" y="364350"/>
            <a:ext cx="8686800" cy="499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ko" sz="2600">
                <a:latin typeface="Do Hyeon"/>
                <a:ea typeface="Do Hyeon"/>
                <a:cs typeface="Do Hyeon"/>
                <a:sym typeface="Do Hyeon"/>
              </a:rPr>
              <a:t>OpenShift 4 Platform</a:t>
            </a:r>
            <a:endParaRPr sz="2600">
              <a:latin typeface="Do Hyeon"/>
              <a:ea typeface="Do Hyeon"/>
              <a:cs typeface="Do Hyeon"/>
              <a:sym typeface="Do Hyeon"/>
            </a:endParaRPr>
          </a:p>
        </p:txBody>
      </p:sp>
      <p:sp>
        <p:nvSpPr>
          <p:cNvPr id="456" name="Google Shape;456;p46"/>
          <p:cNvSpPr/>
          <p:nvPr/>
        </p:nvSpPr>
        <p:spPr>
          <a:xfrm>
            <a:off x="531653" y="2512545"/>
            <a:ext cx="8117400" cy="499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FFFFFF"/>
                </a:solidFill>
                <a:latin typeface="Do Hyeon"/>
                <a:ea typeface="Do Hyeon"/>
                <a:cs typeface="Do Hyeon"/>
                <a:sym typeface="Do Hyeon"/>
              </a:rPr>
              <a:t>AUTOMATED OPERATIONS</a:t>
            </a:r>
            <a:endParaRPr sz="1200">
              <a:latin typeface="Do Hyeon"/>
              <a:ea typeface="Do Hyeon"/>
              <a:cs typeface="Do Hyeon"/>
              <a:sym typeface="Do Hyeon"/>
            </a:endParaRPr>
          </a:p>
        </p:txBody>
      </p:sp>
      <p:sp>
        <p:nvSpPr>
          <p:cNvPr id="457" name="Google Shape;457;p46"/>
          <p:cNvSpPr/>
          <p:nvPr/>
        </p:nvSpPr>
        <p:spPr>
          <a:xfrm>
            <a:off x="531692" y="3076221"/>
            <a:ext cx="8117400" cy="499200"/>
          </a:xfrm>
          <a:prstGeom prst="rect">
            <a:avLst/>
          </a:prstGeom>
          <a:solidFill>
            <a:srgbClr val="326C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FFFFFF"/>
                </a:solidFill>
                <a:latin typeface="Do Hyeon"/>
                <a:ea typeface="Do Hyeon"/>
                <a:cs typeface="Do Hyeon"/>
                <a:sym typeface="Do Hyeon"/>
              </a:rPr>
              <a:t>KUBERNETES</a:t>
            </a:r>
            <a:endParaRPr sz="1200">
              <a:latin typeface="Do Hyeon"/>
              <a:ea typeface="Do Hyeon"/>
              <a:cs typeface="Do Hyeon"/>
              <a:sym typeface="Do Hyeon"/>
            </a:endParaRPr>
          </a:p>
        </p:txBody>
      </p:sp>
      <p:sp>
        <p:nvSpPr>
          <p:cNvPr id="458" name="Google Shape;458;p46"/>
          <p:cNvSpPr/>
          <p:nvPr/>
        </p:nvSpPr>
        <p:spPr>
          <a:xfrm>
            <a:off x="529207" y="3641369"/>
            <a:ext cx="8117400" cy="499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200">
                <a:solidFill>
                  <a:srgbClr val="FFFFFF"/>
                </a:solidFill>
                <a:latin typeface="Do Hyeon"/>
                <a:ea typeface="Do Hyeon"/>
                <a:cs typeface="Do Hyeon"/>
                <a:sym typeface="Do Hyeon"/>
              </a:rPr>
              <a:t>Red Hat Enterprise Linux  or  RHEL CoreOS</a:t>
            </a:r>
            <a:endParaRPr sz="1200">
              <a:latin typeface="Do Hyeon"/>
              <a:ea typeface="Do Hyeon"/>
              <a:cs typeface="Do Hyeon"/>
              <a:sym typeface="Do Hyeon"/>
            </a:endParaRPr>
          </a:p>
        </p:txBody>
      </p:sp>
      <p:sp>
        <p:nvSpPr>
          <p:cNvPr id="459" name="Google Shape;459;p46"/>
          <p:cNvSpPr/>
          <p:nvPr/>
        </p:nvSpPr>
        <p:spPr>
          <a:xfrm>
            <a:off x="531652" y="1148417"/>
            <a:ext cx="2679600" cy="13008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CLUSTER  SERVICES</a:t>
            </a:r>
            <a:endParaRPr>
              <a:solidFill>
                <a:srgbClr val="FFFFFF"/>
              </a:solidFill>
              <a:latin typeface="Do Hyeon"/>
              <a:ea typeface="Do Hyeon"/>
              <a:cs typeface="Do Hyeon"/>
              <a:sym typeface="Do Hyeon"/>
            </a:endParaRPr>
          </a:p>
          <a:p>
            <a:pPr indent="0" lvl="0" marL="0" rtl="0" algn="ctr">
              <a:spcBef>
                <a:spcPts val="0"/>
              </a:spcBef>
              <a:spcAft>
                <a:spcPts val="0"/>
              </a:spcAft>
              <a:buNone/>
            </a:pPr>
            <a:r>
              <a:t/>
            </a:r>
            <a:endParaRPr sz="1200">
              <a:solidFill>
                <a:srgbClr val="FFFFFF"/>
              </a:solidFill>
              <a:latin typeface="Do Hyeon"/>
              <a:ea typeface="Do Hyeon"/>
              <a:cs typeface="Do Hyeon"/>
              <a:sym typeface="Do Hyeon"/>
            </a:endParaRPr>
          </a:p>
          <a:p>
            <a:pPr indent="0" lvl="0" marL="0" rtl="0" algn="ctr">
              <a:spcBef>
                <a:spcPts val="0"/>
              </a:spcBef>
              <a:spcAft>
                <a:spcPts val="0"/>
              </a:spcAft>
              <a:buNone/>
            </a:pPr>
            <a:r>
              <a:t/>
            </a:r>
            <a:endParaRPr sz="1200">
              <a:solidFill>
                <a:srgbClr val="FFFFFF"/>
              </a:solidFill>
              <a:latin typeface="Do Hyeon"/>
              <a:ea typeface="Do Hyeon"/>
              <a:cs typeface="Do Hyeon"/>
              <a:sym typeface="Do Hyeon"/>
            </a:endParaRPr>
          </a:p>
        </p:txBody>
      </p:sp>
      <p:sp>
        <p:nvSpPr>
          <p:cNvPr id="460" name="Google Shape;460;p46"/>
          <p:cNvSpPr txBox="1"/>
          <p:nvPr/>
        </p:nvSpPr>
        <p:spPr>
          <a:xfrm>
            <a:off x="3302850" y="4175084"/>
            <a:ext cx="600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latin typeface="Do Hyeon"/>
                <a:ea typeface="Do Hyeon"/>
                <a:cs typeface="Do Hyeon"/>
                <a:sym typeface="Do Hyeon"/>
              </a:rPr>
              <a:t>CaaS</a:t>
            </a:r>
            <a:endParaRPr sz="1200">
              <a:latin typeface="Do Hyeon"/>
              <a:ea typeface="Do Hyeon"/>
              <a:cs typeface="Do Hyeon"/>
              <a:sym typeface="Do Hyeon"/>
            </a:endParaRPr>
          </a:p>
        </p:txBody>
      </p:sp>
      <p:cxnSp>
        <p:nvCxnSpPr>
          <p:cNvPr id="461" name="Google Shape;461;p46"/>
          <p:cNvCxnSpPr/>
          <p:nvPr/>
        </p:nvCxnSpPr>
        <p:spPr>
          <a:xfrm rot="10800000">
            <a:off x="3855398"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462" name="Google Shape;462;p46"/>
          <p:cNvSpPr txBox="1"/>
          <p:nvPr/>
        </p:nvSpPr>
        <p:spPr>
          <a:xfrm>
            <a:off x="4303648" y="4173763"/>
            <a:ext cx="600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latin typeface="Do Hyeon"/>
                <a:ea typeface="Do Hyeon"/>
                <a:cs typeface="Do Hyeon"/>
                <a:sym typeface="Do Hyeon"/>
              </a:rPr>
              <a:t>PaaS</a:t>
            </a:r>
            <a:endParaRPr sz="1200">
              <a:latin typeface="Do Hyeon"/>
              <a:ea typeface="Do Hyeon"/>
              <a:cs typeface="Do Hyeon"/>
              <a:sym typeface="Do Hyeon"/>
            </a:endParaRPr>
          </a:p>
        </p:txBody>
      </p:sp>
      <p:sp>
        <p:nvSpPr>
          <p:cNvPr id="463" name="Google Shape;463;p46"/>
          <p:cNvSpPr txBox="1"/>
          <p:nvPr/>
        </p:nvSpPr>
        <p:spPr>
          <a:xfrm>
            <a:off x="470950" y="4150427"/>
            <a:ext cx="20106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latin typeface="Do Hyeon"/>
                <a:ea typeface="Do Hyeon"/>
                <a:cs typeface="Do Hyeon"/>
                <a:sym typeface="Do Hyeon"/>
              </a:rPr>
              <a:t>Best IT Ops Experience</a:t>
            </a:r>
            <a:endParaRPr sz="1200">
              <a:latin typeface="Do Hyeon"/>
              <a:ea typeface="Do Hyeon"/>
              <a:cs typeface="Do Hyeon"/>
              <a:sym typeface="Do Hyeon"/>
            </a:endParaRPr>
          </a:p>
        </p:txBody>
      </p:sp>
      <p:sp>
        <p:nvSpPr>
          <p:cNvPr id="464" name="Google Shape;464;p46"/>
          <p:cNvSpPr txBox="1"/>
          <p:nvPr/>
        </p:nvSpPr>
        <p:spPr>
          <a:xfrm>
            <a:off x="6368129" y="4150427"/>
            <a:ext cx="2327100" cy="37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ko" sz="1200">
                <a:latin typeface="Do Hyeon"/>
                <a:ea typeface="Do Hyeon"/>
                <a:cs typeface="Do Hyeon"/>
                <a:sym typeface="Do Hyeon"/>
              </a:rPr>
              <a:t>Best Developer Experience</a:t>
            </a:r>
            <a:endParaRPr sz="1200">
              <a:latin typeface="Do Hyeon"/>
              <a:ea typeface="Do Hyeon"/>
              <a:cs typeface="Do Hyeon"/>
              <a:sym typeface="Do Hyeon"/>
            </a:endParaRPr>
          </a:p>
        </p:txBody>
      </p:sp>
      <p:sp>
        <p:nvSpPr>
          <p:cNvPr id="465" name="Google Shape;465;p46"/>
          <p:cNvSpPr/>
          <p:nvPr/>
        </p:nvSpPr>
        <p:spPr>
          <a:xfrm>
            <a:off x="3252832" y="1148417"/>
            <a:ext cx="2679600" cy="1300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APPLICATION SERVICES</a:t>
            </a:r>
            <a:endParaRPr>
              <a:solidFill>
                <a:srgbClr val="FFFFFF"/>
              </a:solidFill>
              <a:latin typeface="Do Hyeon"/>
              <a:ea typeface="Do Hyeon"/>
              <a:cs typeface="Do Hyeon"/>
              <a:sym typeface="Do Hyeon"/>
            </a:endParaRPr>
          </a:p>
          <a:p>
            <a:pPr indent="0" lvl="0" marL="0" rtl="0" algn="ctr">
              <a:spcBef>
                <a:spcPts val="0"/>
              </a:spcBef>
              <a:spcAft>
                <a:spcPts val="0"/>
              </a:spcAft>
              <a:buNone/>
            </a:pPr>
            <a:r>
              <a:t/>
            </a:r>
            <a:endParaRPr sz="1200">
              <a:solidFill>
                <a:srgbClr val="FFFFFF"/>
              </a:solidFill>
              <a:latin typeface="Do Hyeon"/>
              <a:ea typeface="Do Hyeon"/>
              <a:cs typeface="Do Hyeon"/>
              <a:sym typeface="Do Hyeon"/>
            </a:endParaRPr>
          </a:p>
          <a:p>
            <a:pPr indent="0" lvl="0" marL="0" rtl="0" algn="ctr">
              <a:spcBef>
                <a:spcPts val="0"/>
              </a:spcBef>
              <a:spcAft>
                <a:spcPts val="0"/>
              </a:spcAft>
              <a:buNone/>
            </a:pPr>
            <a:r>
              <a:t/>
            </a:r>
            <a:endParaRPr sz="1200">
              <a:solidFill>
                <a:srgbClr val="FFFFFF"/>
              </a:solidFill>
              <a:latin typeface="Do Hyeon"/>
              <a:ea typeface="Do Hyeon"/>
              <a:cs typeface="Do Hyeon"/>
              <a:sym typeface="Do Hyeon"/>
            </a:endParaRPr>
          </a:p>
        </p:txBody>
      </p:sp>
      <p:sp>
        <p:nvSpPr>
          <p:cNvPr id="466" name="Google Shape;466;p46"/>
          <p:cNvSpPr/>
          <p:nvPr/>
        </p:nvSpPr>
        <p:spPr>
          <a:xfrm>
            <a:off x="5974012" y="1148417"/>
            <a:ext cx="2679600" cy="1300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FFFFF"/>
                </a:solidFill>
                <a:latin typeface="Do Hyeon"/>
                <a:ea typeface="Do Hyeon"/>
                <a:cs typeface="Do Hyeon"/>
                <a:sym typeface="Do Hyeon"/>
              </a:rPr>
              <a:t>DEVELOPER SERVICES</a:t>
            </a:r>
            <a:endParaRPr>
              <a:solidFill>
                <a:srgbClr val="FFFFFF"/>
              </a:solidFill>
              <a:latin typeface="Do Hyeon"/>
              <a:ea typeface="Do Hyeon"/>
              <a:cs typeface="Do Hyeon"/>
              <a:sym typeface="Do Hyeon"/>
            </a:endParaRPr>
          </a:p>
          <a:p>
            <a:pPr indent="0" lvl="0" marL="0" rtl="0" algn="ctr">
              <a:spcBef>
                <a:spcPts val="0"/>
              </a:spcBef>
              <a:spcAft>
                <a:spcPts val="0"/>
              </a:spcAft>
              <a:buNone/>
            </a:pPr>
            <a:r>
              <a:t/>
            </a:r>
            <a:endParaRPr sz="1200">
              <a:solidFill>
                <a:srgbClr val="FFFFFF"/>
              </a:solidFill>
              <a:latin typeface="Do Hyeon"/>
              <a:ea typeface="Do Hyeon"/>
              <a:cs typeface="Do Hyeon"/>
              <a:sym typeface="Do Hyeon"/>
            </a:endParaRPr>
          </a:p>
          <a:p>
            <a:pPr indent="0" lvl="0" marL="0" rtl="0" algn="ctr">
              <a:spcBef>
                <a:spcPts val="0"/>
              </a:spcBef>
              <a:spcAft>
                <a:spcPts val="0"/>
              </a:spcAft>
              <a:buNone/>
            </a:pPr>
            <a:r>
              <a:t/>
            </a:r>
            <a:endParaRPr sz="1200">
              <a:solidFill>
                <a:srgbClr val="FFFFFF"/>
              </a:solidFill>
              <a:latin typeface="Do Hyeon"/>
              <a:ea typeface="Do Hyeon"/>
              <a:cs typeface="Do Hyeon"/>
              <a:sym typeface="Do Hyeon"/>
            </a:endParaRPr>
          </a:p>
        </p:txBody>
      </p:sp>
      <p:sp>
        <p:nvSpPr>
          <p:cNvPr id="467" name="Google Shape;467;p46"/>
          <p:cNvSpPr txBox="1"/>
          <p:nvPr/>
        </p:nvSpPr>
        <p:spPr>
          <a:xfrm>
            <a:off x="3456130" y="1817539"/>
            <a:ext cx="23271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solidFill>
                  <a:srgbClr val="D0E0E3"/>
                </a:solidFill>
                <a:latin typeface="Do Hyeon"/>
                <a:ea typeface="Do Hyeon"/>
                <a:cs typeface="Do Hyeon"/>
                <a:sym typeface="Do Hyeon"/>
              </a:rPr>
              <a:t>Middleware, Service Mesh, Functions, ISV</a:t>
            </a:r>
            <a:endParaRPr sz="1000">
              <a:solidFill>
                <a:srgbClr val="D0E0E3"/>
              </a:solidFill>
              <a:latin typeface="Do Hyeon"/>
              <a:ea typeface="Do Hyeon"/>
              <a:cs typeface="Do Hyeon"/>
              <a:sym typeface="Do Hyeon"/>
            </a:endParaRPr>
          </a:p>
        </p:txBody>
      </p:sp>
      <p:sp>
        <p:nvSpPr>
          <p:cNvPr id="468" name="Google Shape;468;p46"/>
          <p:cNvSpPr txBox="1"/>
          <p:nvPr/>
        </p:nvSpPr>
        <p:spPr>
          <a:xfrm>
            <a:off x="525199" y="1817544"/>
            <a:ext cx="26796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solidFill>
                  <a:srgbClr val="C9DAF8"/>
                </a:solidFill>
                <a:latin typeface="Do Hyeon"/>
                <a:ea typeface="Do Hyeon"/>
                <a:cs typeface="Do Hyeon"/>
                <a:sym typeface="Do Hyeon"/>
              </a:rPr>
              <a:t>Metrics, Chargeback, Registry, Logging</a:t>
            </a:r>
            <a:endParaRPr sz="1000">
              <a:solidFill>
                <a:srgbClr val="C9DAF8"/>
              </a:solidFill>
              <a:latin typeface="Do Hyeon"/>
              <a:ea typeface="Do Hyeon"/>
              <a:cs typeface="Do Hyeon"/>
              <a:sym typeface="Do Hyeon"/>
            </a:endParaRPr>
          </a:p>
        </p:txBody>
      </p:sp>
      <p:sp>
        <p:nvSpPr>
          <p:cNvPr id="469" name="Google Shape;469;p46"/>
          <p:cNvSpPr txBox="1"/>
          <p:nvPr/>
        </p:nvSpPr>
        <p:spPr>
          <a:xfrm>
            <a:off x="5986653" y="1817544"/>
            <a:ext cx="26796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solidFill>
                  <a:srgbClr val="D9EAD3"/>
                </a:solidFill>
                <a:latin typeface="Do Hyeon"/>
                <a:ea typeface="Do Hyeon"/>
                <a:cs typeface="Do Hyeon"/>
                <a:sym typeface="Do Hyeon"/>
              </a:rPr>
              <a:t>Dev Tools, Automated Builds, CI/CD, IDE</a:t>
            </a:r>
            <a:endParaRPr sz="1000">
              <a:solidFill>
                <a:srgbClr val="D9EAD3"/>
              </a:solidFill>
              <a:latin typeface="Do Hyeon"/>
              <a:ea typeface="Do Hyeon"/>
              <a:cs typeface="Do Hyeon"/>
              <a:sym typeface="Do Hyeon"/>
            </a:endParaRPr>
          </a:p>
        </p:txBody>
      </p:sp>
      <p:cxnSp>
        <p:nvCxnSpPr>
          <p:cNvPr id="470" name="Google Shape;470;p46"/>
          <p:cNvCxnSpPr/>
          <p:nvPr/>
        </p:nvCxnSpPr>
        <p:spPr>
          <a:xfrm rot="10800000">
            <a:off x="4853487"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471" name="Google Shape;471;p46"/>
          <p:cNvSpPr txBox="1"/>
          <p:nvPr/>
        </p:nvSpPr>
        <p:spPr>
          <a:xfrm>
            <a:off x="5282107" y="4173763"/>
            <a:ext cx="600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200">
                <a:latin typeface="Do Hyeon"/>
                <a:ea typeface="Do Hyeon"/>
                <a:cs typeface="Do Hyeon"/>
                <a:sym typeface="Do Hyeon"/>
              </a:rPr>
              <a:t>FaaS</a:t>
            </a:r>
            <a:endParaRPr sz="1200">
              <a:latin typeface="Do Hyeon"/>
              <a:ea typeface="Do Hyeon"/>
              <a:cs typeface="Do Hyeon"/>
              <a:sym typeface="Do Hye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7"/>
          <p:cNvSpPr txBox="1"/>
          <p:nvPr/>
        </p:nvSpPr>
        <p:spPr>
          <a:xfrm>
            <a:off x="5898206" y="1422581"/>
            <a:ext cx="1783200" cy="291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ko" sz="1100">
                <a:latin typeface="Do Hyeon"/>
                <a:ea typeface="Do Hyeon"/>
                <a:cs typeface="Do Hyeon"/>
                <a:sym typeface="Do Hyeon"/>
              </a:rPr>
              <a:t>Developer Productivity</a:t>
            </a:r>
            <a:endParaRPr sz="1100">
              <a:latin typeface="Do Hyeon"/>
              <a:ea typeface="Do Hyeon"/>
              <a:cs typeface="Do Hyeon"/>
              <a:sym typeface="Do Hyeon"/>
            </a:endParaRPr>
          </a:p>
        </p:txBody>
      </p:sp>
      <p:sp>
        <p:nvSpPr>
          <p:cNvPr id="477" name="Google Shape;477;p47"/>
          <p:cNvSpPr/>
          <p:nvPr/>
        </p:nvSpPr>
        <p:spPr>
          <a:xfrm>
            <a:off x="1706025" y="2955750"/>
            <a:ext cx="6063900" cy="544800"/>
          </a:xfrm>
          <a:prstGeom prst="rect">
            <a:avLst/>
          </a:prstGeom>
          <a:solidFill>
            <a:srgbClr val="176A95"/>
          </a:solidFill>
          <a:ln>
            <a:noFill/>
          </a:ln>
        </p:spPr>
        <p:txBody>
          <a:bodyPr anchorCtr="0" anchor="ctr" bIns="68575" lIns="68575" spcFirstLastPara="1" rIns="68575" wrap="square" tIns="68575">
            <a:noAutofit/>
          </a:bodyPr>
          <a:lstStyle/>
          <a:p>
            <a:pPr indent="0" lvl="0" marL="0" rtl="0" algn="ctr">
              <a:lnSpc>
                <a:spcPct val="130000"/>
              </a:lnSpc>
              <a:spcBef>
                <a:spcPts val="0"/>
              </a:spcBef>
              <a:spcAft>
                <a:spcPts val="0"/>
              </a:spcAft>
              <a:buNone/>
            </a:pPr>
            <a:r>
              <a:rPr b="1" lang="ko" sz="1100">
                <a:solidFill>
                  <a:srgbClr val="FFFFFF"/>
                </a:solidFill>
                <a:latin typeface="Do Hyeon"/>
                <a:ea typeface="Do Hyeon"/>
                <a:cs typeface="Do Hyeon"/>
                <a:sym typeface="Do Hyeon"/>
              </a:rPr>
              <a:t>Cluster Services</a:t>
            </a:r>
            <a:br>
              <a:rPr b="1" lang="ko" sz="1100">
                <a:solidFill>
                  <a:srgbClr val="FFFFFF"/>
                </a:solidFill>
                <a:latin typeface="Do Hyeon"/>
                <a:ea typeface="Do Hyeon"/>
                <a:cs typeface="Do Hyeon"/>
                <a:sym typeface="Do Hyeon"/>
              </a:rPr>
            </a:br>
            <a:r>
              <a:rPr lang="ko" sz="800">
                <a:solidFill>
                  <a:srgbClr val="FFFFFF"/>
                </a:solidFill>
                <a:latin typeface="Do Hyeon"/>
                <a:ea typeface="Do Hyeon"/>
                <a:cs typeface="Do Hyeon"/>
                <a:sym typeface="Do Hyeon"/>
              </a:rPr>
              <a:t>Automated Ops  ⠇Over-The-Air Updates ⠇Monitoring ⠇Registry ⠇Networking ⠇Router ⠇KubeVirt ⠇OLM ⠇Helm</a:t>
            </a:r>
            <a:endParaRPr sz="800">
              <a:solidFill>
                <a:srgbClr val="FFFFFF"/>
              </a:solidFill>
              <a:latin typeface="Do Hyeon"/>
              <a:ea typeface="Do Hyeon"/>
              <a:cs typeface="Do Hyeon"/>
              <a:sym typeface="Do Hyeon"/>
            </a:endParaRPr>
          </a:p>
        </p:txBody>
      </p:sp>
      <p:sp>
        <p:nvSpPr>
          <p:cNvPr id="478" name="Google Shape;478;p47"/>
          <p:cNvSpPr/>
          <p:nvPr/>
        </p:nvSpPr>
        <p:spPr>
          <a:xfrm>
            <a:off x="1706094" y="3551383"/>
            <a:ext cx="6063900" cy="396900"/>
          </a:xfrm>
          <a:prstGeom prst="rect">
            <a:avLst/>
          </a:prstGeom>
          <a:solidFill>
            <a:srgbClr val="66666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ko" sz="1100">
                <a:solidFill>
                  <a:srgbClr val="FFFFFF"/>
                </a:solidFill>
                <a:latin typeface="Do Hyeon"/>
                <a:ea typeface="Do Hyeon"/>
                <a:cs typeface="Do Hyeon"/>
                <a:sym typeface="Do Hyeon"/>
              </a:rPr>
              <a:t>Kubernetes</a:t>
            </a:r>
            <a:endParaRPr b="1" sz="1100">
              <a:solidFill>
                <a:srgbClr val="FFFFFF"/>
              </a:solidFill>
              <a:latin typeface="Do Hyeon"/>
              <a:ea typeface="Do Hyeon"/>
              <a:cs typeface="Do Hyeon"/>
              <a:sym typeface="Do Hyeon"/>
            </a:endParaRPr>
          </a:p>
        </p:txBody>
      </p:sp>
      <p:sp>
        <p:nvSpPr>
          <p:cNvPr id="479" name="Google Shape;479;p47"/>
          <p:cNvSpPr/>
          <p:nvPr/>
        </p:nvSpPr>
        <p:spPr>
          <a:xfrm>
            <a:off x="5844938" y="2156850"/>
            <a:ext cx="1925100" cy="747900"/>
          </a:xfrm>
          <a:prstGeom prst="rect">
            <a:avLst/>
          </a:prstGeom>
          <a:solidFill>
            <a:srgbClr val="2BB1EA"/>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900">
                <a:solidFill>
                  <a:srgbClr val="FFFFFF"/>
                </a:solidFill>
                <a:latin typeface="Do Hyeon"/>
                <a:ea typeface="Do Hyeon"/>
                <a:cs typeface="Do Hyeon"/>
                <a:sym typeface="Do Hyeon"/>
              </a:rPr>
              <a:t>Developer CLI ⠇VS Code extensions ⠇IDE Plugins</a:t>
            </a:r>
            <a:br>
              <a:rPr lang="ko" sz="900">
                <a:solidFill>
                  <a:srgbClr val="FFFFFF"/>
                </a:solidFill>
                <a:latin typeface="Do Hyeon"/>
                <a:ea typeface="Do Hyeon"/>
                <a:cs typeface="Do Hyeon"/>
                <a:sym typeface="Do Hyeon"/>
              </a:rPr>
            </a:br>
            <a:r>
              <a:rPr lang="ko" sz="900">
                <a:solidFill>
                  <a:srgbClr val="FFFFFF"/>
                </a:solidFill>
                <a:latin typeface="Do Hyeon"/>
                <a:ea typeface="Do Hyeon"/>
                <a:cs typeface="Do Hyeon"/>
                <a:sym typeface="Do Hyeon"/>
              </a:rPr>
              <a:t>Code Ready Workspaces CodeReady Containers</a:t>
            </a:r>
            <a:endParaRPr sz="900">
              <a:solidFill>
                <a:srgbClr val="FFFFFF"/>
              </a:solidFill>
              <a:latin typeface="Do Hyeon"/>
              <a:ea typeface="Do Hyeon"/>
              <a:cs typeface="Do Hyeon"/>
              <a:sym typeface="Do Hyeon"/>
            </a:endParaRPr>
          </a:p>
        </p:txBody>
      </p:sp>
      <p:sp>
        <p:nvSpPr>
          <p:cNvPr id="480" name="Google Shape;480;p47"/>
          <p:cNvSpPr/>
          <p:nvPr/>
        </p:nvSpPr>
        <p:spPr>
          <a:xfrm>
            <a:off x="1706025" y="2156850"/>
            <a:ext cx="1941600" cy="747900"/>
          </a:xfrm>
          <a:prstGeom prst="rect">
            <a:avLst/>
          </a:prstGeom>
          <a:solidFill>
            <a:srgbClr val="2BB1EA"/>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900">
                <a:solidFill>
                  <a:srgbClr val="FFFFFF"/>
                </a:solidFill>
                <a:latin typeface="Do Hyeon"/>
                <a:ea typeface="Do Hyeon"/>
                <a:cs typeface="Do Hyeon"/>
                <a:sym typeface="Do Hyeon"/>
              </a:rPr>
              <a:t>Service Mesh </a:t>
            </a:r>
            <a:r>
              <a:rPr lang="ko" sz="900">
                <a:solidFill>
                  <a:srgbClr val="FFFFFF"/>
                </a:solidFill>
                <a:latin typeface="Do Hyeon"/>
                <a:ea typeface="Do Hyeon"/>
                <a:cs typeface="Do Hyeon"/>
                <a:sym typeface="Do Hyeon"/>
              </a:rPr>
              <a:t>⠇Serverless</a:t>
            </a:r>
            <a:br>
              <a:rPr lang="ko" sz="900">
                <a:solidFill>
                  <a:srgbClr val="FFFFFF"/>
                </a:solidFill>
                <a:latin typeface="Do Hyeon"/>
                <a:ea typeface="Do Hyeon"/>
                <a:cs typeface="Do Hyeon"/>
                <a:sym typeface="Do Hyeon"/>
              </a:rPr>
            </a:br>
            <a:r>
              <a:rPr lang="ko" sz="900">
                <a:solidFill>
                  <a:srgbClr val="FFFFFF"/>
                </a:solidFill>
                <a:latin typeface="Do Hyeon"/>
                <a:ea typeface="Do Hyeon"/>
                <a:cs typeface="Do Hyeon"/>
                <a:sym typeface="Do Hyeon"/>
              </a:rPr>
              <a:t>Builds </a:t>
            </a:r>
            <a:r>
              <a:rPr lang="ko" sz="900">
                <a:solidFill>
                  <a:srgbClr val="FFFFFF"/>
                </a:solidFill>
                <a:latin typeface="Do Hyeon"/>
                <a:ea typeface="Do Hyeon"/>
                <a:cs typeface="Do Hyeon"/>
                <a:sym typeface="Do Hyeon"/>
              </a:rPr>
              <a:t>⠇</a:t>
            </a:r>
            <a:r>
              <a:rPr lang="ko" sz="900">
                <a:solidFill>
                  <a:srgbClr val="FFFFFF"/>
                </a:solidFill>
                <a:latin typeface="Do Hyeon"/>
                <a:ea typeface="Do Hyeon"/>
                <a:cs typeface="Do Hyeon"/>
                <a:sym typeface="Do Hyeon"/>
              </a:rPr>
              <a:t>CI/CD Pipelines</a:t>
            </a:r>
            <a:endParaRPr sz="900">
              <a:solidFill>
                <a:srgbClr val="FFFFFF"/>
              </a:solidFill>
              <a:latin typeface="Do Hyeon"/>
              <a:ea typeface="Do Hyeon"/>
              <a:cs typeface="Do Hyeon"/>
              <a:sym typeface="Do Hyeon"/>
            </a:endParaRPr>
          </a:p>
          <a:p>
            <a:pPr indent="0" lvl="0" marL="0" rtl="0" algn="ctr">
              <a:spcBef>
                <a:spcPts val="0"/>
              </a:spcBef>
              <a:spcAft>
                <a:spcPts val="0"/>
              </a:spcAft>
              <a:buNone/>
            </a:pPr>
            <a:r>
              <a:rPr lang="ko" sz="900">
                <a:solidFill>
                  <a:srgbClr val="FFFFFF"/>
                </a:solidFill>
                <a:latin typeface="Do Hyeon"/>
                <a:ea typeface="Do Hyeon"/>
                <a:cs typeface="Do Hyeon"/>
                <a:sym typeface="Do Hyeon"/>
              </a:rPr>
              <a:t>Full Stack Logging</a:t>
            </a:r>
            <a:br>
              <a:rPr lang="ko" sz="900">
                <a:solidFill>
                  <a:srgbClr val="FFFFFF"/>
                </a:solidFill>
                <a:latin typeface="Do Hyeon"/>
                <a:ea typeface="Do Hyeon"/>
                <a:cs typeface="Do Hyeon"/>
                <a:sym typeface="Do Hyeon"/>
              </a:rPr>
            </a:br>
            <a:r>
              <a:rPr lang="ko" sz="900">
                <a:solidFill>
                  <a:srgbClr val="FFFFFF"/>
                </a:solidFill>
                <a:latin typeface="Do Hyeon"/>
                <a:ea typeface="Do Hyeon"/>
                <a:cs typeface="Do Hyeon"/>
                <a:sym typeface="Do Hyeon"/>
              </a:rPr>
              <a:t>Chargeback</a:t>
            </a:r>
            <a:endParaRPr sz="900">
              <a:solidFill>
                <a:srgbClr val="FFFFFF"/>
              </a:solidFill>
              <a:latin typeface="Do Hyeon"/>
              <a:ea typeface="Do Hyeon"/>
              <a:cs typeface="Do Hyeon"/>
              <a:sym typeface="Do Hyeon"/>
            </a:endParaRPr>
          </a:p>
        </p:txBody>
      </p:sp>
      <p:sp>
        <p:nvSpPr>
          <p:cNvPr id="481" name="Google Shape;481;p47"/>
          <p:cNvSpPr/>
          <p:nvPr/>
        </p:nvSpPr>
        <p:spPr>
          <a:xfrm>
            <a:off x="3780169" y="2156850"/>
            <a:ext cx="1925100" cy="747900"/>
          </a:xfrm>
          <a:prstGeom prst="rect">
            <a:avLst/>
          </a:prstGeom>
          <a:solidFill>
            <a:srgbClr val="2BB1EA"/>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900">
                <a:solidFill>
                  <a:srgbClr val="FFFFFF"/>
                </a:solidFill>
                <a:latin typeface="Do Hyeon"/>
                <a:ea typeface="Do Hyeon"/>
                <a:cs typeface="Do Hyeon"/>
                <a:sym typeface="Do Hyeon"/>
              </a:rPr>
              <a:t>Databases ⠇Languages</a:t>
            </a:r>
            <a:br>
              <a:rPr lang="ko" sz="900">
                <a:solidFill>
                  <a:srgbClr val="FFFFFF"/>
                </a:solidFill>
                <a:latin typeface="Do Hyeon"/>
                <a:ea typeface="Do Hyeon"/>
                <a:cs typeface="Do Hyeon"/>
                <a:sym typeface="Do Hyeon"/>
              </a:rPr>
            </a:br>
            <a:r>
              <a:rPr lang="ko" sz="900">
                <a:solidFill>
                  <a:srgbClr val="FFFFFF"/>
                </a:solidFill>
                <a:latin typeface="Do Hyeon"/>
                <a:ea typeface="Do Hyeon"/>
                <a:cs typeface="Do Hyeon"/>
                <a:sym typeface="Do Hyeon"/>
              </a:rPr>
              <a:t>Runtimes ⠇Integration</a:t>
            </a:r>
            <a:br>
              <a:rPr lang="ko" sz="900">
                <a:solidFill>
                  <a:srgbClr val="FFFFFF"/>
                </a:solidFill>
                <a:latin typeface="Do Hyeon"/>
                <a:ea typeface="Do Hyeon"/>
                <a:cs typeface="Do Hyeon"/>
                <a:sym typeface="Do Hyeon"/>
              </a:rPr>
            </a:br>
            <a:r>
              <a:rPr lang="ko" sz="900">
                <a:solidFill>
                  <a:srgbClr val="FFFFFF"/>
                </a:solidFill>
                <a:latin typeface="Do Hyeon"/>
                <a:ea typeface="Do Hyeon"/>
                <a:cs typeface="Do Hyeon"/>
                <a:sym typeface="Do Hyeon"/>
              </a:rPr>
              <a:t>Business Automation </a:t>
            </a:r>
            <a:br>
              <a:rPr lang="ko" sz="900">
                <a:solidFill>
                  <a:srgbClr val="FFFFFF"/>
                </a:solidFill>
                <a:latin typeface="Do Hyeon"/>
                <a:ea typeface="Do Hyeon"/>
                <a:cs typeface="Do Hyeon"/>
                <a:sym typeface="Do Hyeon"/>
              </a:rPr>
            </a:br>
            <a:r>
              <a:rPr lang="ko" sz="900">
                <a:solidFill>
                  <a:srgbClr val="FFFFFF"/>
                </a:solidFill>
                <a:latin typeface="Do Hyeon"/>
                <a:ea typeface="Do Hyeon"/>
                <a:cs typeface="Do Hyeon"/>
                <a:sym typeface="Do Hyeon"/>
              </a:rPr>
              <a:t>100+ ISV Services</a:t>
            </a:r>
            <a:endParaRPr sz="900">
              <a:solidFill>
                <a:srgbClr val="FFFFFF"/>
              </a:solidFill>
              <a:latin typeface="Do Hyeon"/>
              <a:ea typeface="Do Hyeon"/>
              <a:cs typeface="Do Hyeon"/>
              <a:sym typeface="Do Hyeon"/>
            </a:endParaRPr>
          </a:p>
        </p:txBody>
      </p:sp>
      <p:sp>
        <p:nvSpPr>
          <p:cNvPr id="482" name="Google Shape;482;p47"/>
          <p:cNvSpPr/>
          <p:nvPr/>
        </p:nvSpPr>
        <p:spPr>
          <a:xfrm>
            <a:off x="1706119" y="1865025"/>
            <a:ext cx="1941600" cy="291900"/>
          </a:xfrm>
          <a:prstGeom prst="rect">
            <a:avLst/>
          </a:prstGeom>
          <a:solidFill>
            <a:srgbClr val="176A9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ko" sz="1100">
                <a:solidFill>
                  <a:srgbClr val="FFFFFF"/>
                </a:solidFill>
                <a:latin typeface="Do Hyeon"/>
                <a:ea typeface="Do Hyeon"/>
                <a:cs typeface="Do Hyeon"/>
                <a:sym typeface="Do Hyeon"/>
              </a:rPr>
              <a:t>Platform Services</a:t>
            </a:r>
            <a:endParaRPr b="1" sz="900">
              <a:solidFill>
                <a:srgbClr val="FFFFFF"/>
              </a:solidFill>
              <a:latin typeface="Do Hyeon"/>
              <a:ea typeface="Do Hyeon"/>
              <a:cs typeface="Do Hyeon"/>
              <a:sym typeface="Do Hyeon"/>
            </a:endParaRPr>
          </a:p>
        </p:txBody>
      </p:sp>
      <p:sp>
        <p:nvSpPr>
          <p:cNvPr id="483" name="Google Shape;483;p47"/>
          <p:cNvSpPr/>
          <p:nvPr/>
        </p:nvSpPr>
        <p:spPr>
          <a:xfrm>
            <a:off x="3780169" y="1865025"/>
            <a:ext cx="1925100" cy="291900"/>
          </a:xfrm>
          <a:prstGeom prst="rect">
            <a:avLst/>
          </a:prstGeom>
          <a:solidFill>
            <a:srgbClr val="176A9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ko" sz="1100">
                <a:solidFill>
                  <a:srgbClr val="FFFFFF"/>
                </a:solidFill>
                <a:latin typeface="Do Hyeon"/>
                <a:ea typeface="Do Hyeon"/>
                <a:cs typeface="Do Hyeon"/>
                <a:sym typeface="Do Hyeon"/>
              </a:rPr>
              <a:t>Application Services</a:t>
            </a:r>
            <a:endParaRPr b="1" sz="900">
              <a:solidFill>
                <a:srgbClr val="FFFFFF"/>
              </a:solidFill>
              <a:latin typeface="Do Hyeon"/>
              <a:ea typeface="Do Hyeon"/>
              <a:cs typeface="Do Hyeon"/>
              <a:sym typeface="Do Hyeon"/>
            </a:endParaRPr>
          </a:p>
        </p:txBody>
      </p:sp>
      <p:sp>
        <p:nvSpPr>
          <p:cNvPr id="484" name="Google Shape;484;p47"/>
          <p:cNvSpPr/>
          <p:nvPr/>
        </p:nvSpPr>
        <p:spPr>
          <a:xfrm>
            <a:off x="5846530" y="1865025"/>
            <a:ext cx="1925100" cy="291900"/>
          </a:xfrm>
          <a:prstGeom prst="rect">
            <a:avLst/>
          </a:prstGeom>
          <a:solidFill>
            <a:srgbClr val="176A9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ko" sz="1100">
                <a:solidFill>
                  <a:srgbClr val="FFFFFF"/>
                </a:solidFill>
                <a:latin typeface="Do Hyeon"/>
                <a:ea typeface="Do Hyeon"/>
                <a:cs typeface="Do Hyeon"/>
                <a:sym typeface="Do Hyeon"/>
              </a:rPr>
              <a:t>Developer Services</a:t>
            </a:r>
            <a:endParaRPr b="1" sz="900">
              <a:solidFill>
                <a:srgbClr val="FFFFFF"/>
              </a:solidFill>
              <a:latin typeface="Do Hyeon"/>
              <a:ea typeface="Do Hyeon"/>
              <a:cs typeface="Do Hyeon"/>
              <a:sym typeface="Do Hyeon"/>
            </a:endParaRPr>
          </a:p>
        </p:txBody>
      </p:sp>
      <p:sp>
        <p:nvSpPr>
          <p:cNvPr id="485" name="Google Shape;485;p47"/>
          <p:cNvSpPr txBox="1"/>
          <p:nvPr/>
        </p:nvSpPr>
        <p:spPr>
          <a:xfrm>
            <a:off x="1811622" y="4790230"/>
            <a:ext cx="892014" cy="154429"/>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ko" sz="800">
                <a:latin typeface="Do Hyeon"/>
                <a:ea typeface="Do Hyeon"/>
                <a:cs typeface="Do Hyeon"/>
                <a:sym typeface="Do Hyeon"/>
              </a:rPr>
              <a:t>Physical</a:t>
            </a:r>
            <a:endParaRPr b="1" i="0" sz="800" u="none" cap="none" strike="noStrike">
              <a:latin typeface="Do Hyeon"/>
              <a:ea typeface="Do Hyeon"/>
              <a:cs typeface="Do Hyeon"/>
              <a:sym typeface="Do Hyeon"/>
            </a:endParaRPr>
          </a:p>
        </p:txBody>
      </p:sp>
      <p:sp>
        <p:nvSpPr>
          <p:cNvPr id="486" name="Google Shape;486;p47"/>
          <p:cNvSpPr txBox="1"/>
          <p:nvPr/>
        </p:nvSpPr>
        <p:spPr>
          <a:xfrm>
            <a:off x="2995510" y="4785439"/>
            <a:ext cx="892014" cy="154429"/>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ko" sz="800">
                <a:latin typeface="Do Hyeon"/>
                <a:ea typeface="Do Hyeon"/>
                <a:cs typeface="Do Hyeon"/>
                <a:sym typeface="Do Hyeon"/>
              </a:rPr>
              <a:t>Virtual</a:t>
            </a:r>
            <a:endParaRPr b="1" i="0" sz="800" u="none" cap="none" strike="noStrike">
              <a:latin typeface="Do Hyeon"/>
              <a:ea typeface="Do Hyeon"/>
              <a:cs typeface="Do Hyeon"/>
              <a:sym typeface="Do Hyeon"/>
            </a:endParaRPr>
          </a:p>
        </p:txBody>
      </p:sp>
      <p:sp>
        <p:nvSpPr>
          <p:cNvPr id="487" name="Google Shape;487;p47"/>
          <p:cNvSpPr txBox="1"/>
          <p:nvPr/>
        </p:nvSpPr>
        <p:spPr>
          <a:xfrm>
            <a:off x="4179394" y="4787919"/>
            <a:ext cx="892014" cy="154429"/>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ko" sz="800">
                <a:latin typeface="Do Hyeon"/>
                <a:ea typeface="Do Hyeon"/>
                <a:cs typeface="Do Hyeon"/>
                <a:sym typeface="Do Hyeon"/>
              </a:rPr>
              <a:t>Private cloud</a:t>
            </a:r>
            <a:endParaRPr b="1" i="0" sz="800" u="none" cap="none" strike="noStrike">
              <a:latin typeface="Do Hyeon"/>
              <a:ea typeface="Do Hyeon"/>
              <a:cs typeface="Do Hyeon"/>
              <a:sym typeface="Do Hyeon"/>
            </a:endParaRPr>
          </a:p>
        </p:txBody>
      </p:sp>
      <p:sp>
        <p:nvSpPr>
          <p:cNvPr id="488" name="Google Shape;488;p47"/>
          <p:cNvSpPr txBox="1"/>
          <p:nvPr/>
        </p:nvSpPr>
        <p:spPr>
          <a:xfrm>
            <a:off x="5363273" y="4787901"/>
            <a:ext cx="892014" cy="154429"/>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ko" sz="800">
                <a:latin typeface="Do Hyeon"/>
                <a:ea typeface="Do Hyeon"/>
                <a:cs typeface="Do Hyeon"/>
                <a:sym typeface="Do Hyeon"/>
              </a:rPr>
              <a:t>Public cloud</a:t>
            </a:r>
            <a:endParaRPr b="1" i="0" sz="800" u="none" cap="none" strike="noStrike">
              <a:latin typeface="Do Hyeon"/>
              <a:ea typeface="Do Hyeon"/>
              <a:cs typeface="Do Hyeon"/>
              <a:sym typeface="Do Hyeon"/>
            </a:endParaRPr>
          </a:p>
        </p:txBody>
      </p:sp>
      <p:sp>
        <p:nvSpPr>
          <p:cNvPr id="489" name="Google Shape;489;p47"/>
          <p:cNvSpPr txBox="1"/>
          <p:nvPr/>
        </p:nvSpPr>
        <p:spPr>
          <a:xfrm>
            <a:off x="367159" y="3362075"/>
            <a:ext cx="999600" cy="602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ko" sz="1100">
                <a:latin typeface="Do Hyeon"/>
                <a:ea typeface="Do Hyeon"/>
                <a:cs typeface="Do Hyeon"/>
                <a:sym typeface="Do Hyeon"/>
              </a:rPr>
              <a:t>OpenShift Kubernetes Engine</a:t>
            </a:r>
            <a:endParaRPr b="1" sz="1100">
              <a:latin typeface="Do Hyeon"/>
              <a:ea typeface="Do Hyeon"/>
              <a:cs typeface="Do Hyeon"/>
              <a:sym typeface="Do Hyeon"/>
            </a:endParaRPr>
          </a:p>
        </p:txBody>
      </p:sp>
      <p:sp>
        <p:nvSpPr>
          <p:cNvPr id="490" name="Google Shape;490;p47"/>
          <p:cNvSpPr/>
          <p:nvPr/>
        </p:nvSpPr>
        <p:spPr>
          <a:xfrm rot="5400000">
            <a:off x="2647538" y="782513"/>
            <a:ext cx="60900" cy="18966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1" name="Google Shape;491;p47"/>
          <p:cNvSpPr/>
          <p:nvPr/>
        </p:nvSpPr>
        <p:spPr>
          <a:xfrm rot="5400000">
            <a:off x="4704938" y="782513"/>
            <a:ext cx="60900" cy="18966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2" name="Google Shape;492;p47"/>
          <p:cNvSpPr/>
          <p:nvPr/>
        </p:nvSpPr>
        <p:spPr>
          <a:xfrm rot="5400000">
            <a:off x="6762338" y="782513"/>
            <a:ext cx="60900" cy="18966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3" name="Google Shape;493;p47"/>
          <p:cNvSpPr txBox="1"/>
          <p:nvPr/>
        </p:nvSpPr>
        <p:spPr>
          <a:xfrm>
            <a:off x="3840806" y="1422581"/>
            <a:ext cx="1783200" cy="291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ko" sz="1100">
                <a:latin typeface="Do Hyeon"/>
                <a:ea typeface="Do Hyeon"/>
                <a:cs typeface="Do Hyeon"/>
                <a:sym typeface="Do Hyeon"/>
              </a:rPr>
              <a:t>Build Cloud-Native Apps</a:t>
            </a:r>
            <a:endParaRPr sz="1100">
              <a:latin typeface="Do Hyeon"/>
              <a:ea typeface="Do Hyeon"/>
              <a:cs typeface="Do Hyeon"/>
              <a:sym typeface="Do Hyeon"/>
            </a:endParaRPr>
          </a:p>
        </p:txBody>
      </p:sp>
      <p:sp>
        <p:nvSpPr>
          <p:cNvPr id="494" name="Google Shape;494;p47"/>
          <p:cNvSpPr txBox="1"/>
          <p:nvPr/>
        </p:nvSpPr>
        <p:spPr>
          <a:xfrm>
            <a:off x="1783406" y="1422581"/>
            <a:ext cx="1783200" cy="291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ko" sz="1100">
                <a:latin typeface="Do Hyeon"/>
                <a:ea typeface="Do Hyeon"/>
                <a:cs typeface="Do Hyeon"/>
                <a:sym typeface="Do Hyeon"/>
              </a:rPr>
              <a:t>Manage Workloads</a:t>
            </a:r>
            <a:endParaRPr sz="1100">
              <a:latin typeface="Do Hyeon"/>
              <a:ea typeface="Do Hyeon"/>
              <a:cs typeface="Do Hyeon"/>
              <a:sym typeface="Do Hyeon"/>
            </a:endParaRPr>
          </a:p>
        </p:txBody>
      </p:sp>
      <p:sp>
        <p:nvSpPr>
          <p:cNvPr id="495" name="Google Shape;495;p47"/>
          <p:cNvSpPr/>
          <p:nvPr/>
        </p:nvSpPr>
        <p:spPr>
          <a:xfrm>
            <a:off x="1706025" y="841200"/>
            <a:ext cx="6063900" cy="5448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lnSpc>
                <a:spcPct val="130000"/>
              </a:lnSpc>
              <a:spcBef>
                <a:spcPts val="0"/>
              </a:spcBef>
              <a:spcAft>
                <a:spcPts val="0"/>
              </a:spcAft>
              <a:buNone/>
            </a:pPr>
            <a:r>
              <a:rPr b="1" lang="ko" sz="1100">
                <a:solidFill>
                  <a:srgbClr val="FFFFFF"/>
                </a:solidFill>
                <a:latin typeface="Do Hyeon"/>
                <a:ea typeface="Do Hyeon"/>
                <a:cs typeface="Do Hyeon"/>
                <a:sym typeface="Do Hyeon"/>
              </a:rPr>
              <a:t>Multi-cluster Management</a:t>
            </a:r>
            <a:br>
              <a:rPr b="1" lang="ko" sz="1100">
                <a:solidFill>
                  <a:srgbClr val="FFFFFF"/>
                </a:solidFill>
                <a:latin typeface="Do Hyeon"/>
                <a:ea typeface="Do Hyeon"/>
                <a:cs typeface="Do Hyeon"/>
                <a:sym typeface="Do Hyeon"/>
              </a:rPr>
            </a:br>
            <a:r>
              <a:rPr lang="ko" sz="900">
                <a:solidFill>
                  <a:srgbClr val="FFFFFF"/>
                </a:solidFill>
                <a:latin typeface="Do Hyeon"/>
                <a:ea typeface="Do Hyeon"/>
                <a:cs typeface="Do Hyeon"/>
                <a:sym typeface="Do Hyeon"/>
              </a:rPr>
              <a:t>Discovery ⠇Policy ⠇Compliance ⠇Configuration ⠇Workloads</a:t>
            </a:r>
            <a:endParaRPr sz="900">
              <a:solidFill>
                <a:srgbClr val="FFFFFF"/>
              </a:solidFill>
              <a:latin typeface="Do Hyeon"/>
              <a:ea typeface="Do Hyeon"/>
              <a:cs typeface="Do Hyeon"/>
              <a:sym typeface="Do Hyeon"/>
            </a:endParaRPr>
          </a:p>
        </p:txBody>
      </p:sp>
      <p:sp>
        <p:nvSpPr>
          <p:cNvPr id="496" name="Google Shape;496;p47"/>
          <p:cNvSpPr txBox="1"/>
          <p:nvPr/>
        </p:nvSpPr>
        <p:spPr>
          <a:xfrm>
            <a:off x="313000" y="829125"/>
            <a:ext cx="1107900" cy="602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ko" sz="1100">
                <a:latin typeface="Do Hyeon"/>
                <a:ea typeface="Do Hyeon"/>
                <a:cs typeface="Do Hyeon"/>
                <a:sym typeface="Do Hyeon"/>
              </a:rPr>
              <a:t>Advanced Cluster Management </a:t>
            </a:r>
            <a:endParaRPr b="1" sz="1100">
              <a:latin typeface="Do Hyeon"/>
              <a:ea typeface="Do Hyeon"/>
              <a:cs typeface="Do Hyeon"/>
              <a:sym typeface="Do Hyeon"/>
            </a:endParaRPr>
          </a:p>
        </p:txBody>
      </p:sp>
      <p:sp>
        <p:nvSpPr>
          <p:cNvPr id="497" name="Google Shape;497;p47"/>
          <p:cNvSpPr txBox="1"/>
          <p:nvPr/>
        </p:nvSpPr>
        <p:spPr>
          <a:xfrm>
            <a:off x="423127" y="2016413"/>
            <a:ext cx="943500" cy="602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ko" sz="1100">
                <a:latin typeface="Do Hyeon"/>
                <a:ea typeface="Do Hyeon"/>
                <a:cs typeface="Do Hyeon"/>
                <a:sym typeface="Do Hyeon"/>
              </a:rPr>
              <a:t>OpenShift Container Platform</a:t>
            </a:r>
            <a:endParaRPr b="1" sz="1100">
              <a:latin typeface="Do Hyeon"/>
              <a:ea typeface="Do Hyeon"/>
              <a:cs typeface="Do Hyeon"/>
              <a:sym typeface="Do Hyeon"/>
            </a:endParaRPr>
          </a:p>
        </p:txBody>
      </p:sp>
      <p:sp>
        <p:nvSpPr>
          <p:cNvPr id="498" name="Google Shape;498;p47"/>
          <p:cNvSpPr txBox="1"/>
          <p:nvPr/>
        </p:nvSpPr>
        <p:spPr>
          <a:xfrm>
            <a:off x="6316514" y="4798698"/>
            <a:ext cx="1438800" cy="238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ko" sz="800">
                <a:latin typeface="Do Hyeon"/>
                <a:ea typeface="Do Hyeon"/>
                <a:cs typeface="Do Hyeon"/>
                <a:sym typeface="Do Hyeon"/>
              </a:rPr>
              <a:t>Managed cloud</a:t>
            </a:r>
            <a:endParaRPr b="1" sz="800">
              <a:latin typeface="Do Hyeon"/>
              <a:ea typeface="Do Hyeon"/>
              <a:cs typeface="Do Hyeon"/>
              <a:sym typeface="Do Hyeon"/>
            </a:endParaRPr>
          </a:p>
          <a:p>
            <a:pPr indent="0" lvl="0" marL="0" marR="0" rtl="0" algn="ctr">
              <a:lnSpc>
                <a:spcPct val="100000"/>
              </a:lnSpc>
              <a:spcBef>
                <a:spcPts val="0"/>
              </a:spcBef>
              <a:spcAft>
                <a:spcPts val="0"/>
              </a:spcAft>
              <a:buClr>
                <a:srgbClr val="000000"/>
              </a:buClr>
              <a:buSzPts val="900"/>
              <a:buFont typeface="Arial"/>
              <a:buNone/>
            </a:pPr>
            <a:r>
              <a:rPr lang="ko" sz="700">
                <a:latin typeface="Do Hyeon"/>
                <a:ea typeface="Do Hyeon"/>
                <a:cs typeface="Do Hyeon"/>
                <a:sym typeface="Do Hyeon"/>
              </a:rPr>
              <a:t>(Azure, AWS, IBM, Red Hat)</a:t>
            </a:r>
            <a:endParaRPr sz="700">
              <a:latin typeface="Do Hyeon"/>
              <a:ea typeface="Do Hyeon"/>
              <a:cs typeface="Do Hyeon"/>
              <a:sym typeface="Do Hyeon"/>
            </a:endParaRPr>
          </a:p>
        </p:txBody>
      </p:sp>
      <p:grpSp>
        <p:nvGrpSpPr>
          <p:cNvPr id="499" name="Google Shape;499;p47"/>
          <p:cNvGrpSpPr/>
          <p:nvPr/>
        </p:nvGrpSpPr>
        <p:grpSpPr>
          <a:xfrm>
            <a:off x="1572232" y="1545668"/>
            <a:ext cx="55200" cy="2847207"/>
            <a:chOff x="1572232" y="1545668"/>
            <a:chExt cx="55200" cy="2847207"/>
          </a:xfrm>
        </p:grpSpPr>
        <p:cxnSp>
          <p:nvCxnSpPr>
            <p:cNvPr id="500" name="Google Shape;500;p47"/>
            <p:cNvCxnSpPr/>
            <p:nvPr/>
          </p:nvCxnSpPr>
          <p:spPr>
            <a:xfrm>
              <a:off x="1579158" y="1548575"/>
              <a:ext cx="0" cy="2841300"/>
            </a:xfrm>
            <a:prstGeom prst="straightConnector1">
              <a:avLst/>
            </a:prstGeom>
            <a:noFill/>
            <a:ln cap="flat" cmpd="sng" w="9525">
              <a:solidFill>
                <a:srgbClr val="595959"/>
              </a:solidFill>
              <a:prstDash val="solid"/>
              <a:round/>
              <a:headEnd len="med" w="med" type="none"/>
              <a:tailEnd len="med" w="med" type="none"/>
            </a:ln>
          </p:spPr>
        </p:cxnSp>
        <p:cxnSp>
          <p:nvCxnSpPr>
            <p:cNvPr id="501" name="Google Shape;501;p47"/>
            <p:cNvCxnSpPr/>
            <p:nvPr/>
          </p:nvCxnSpPr>
          <p:spPr>
            <a:xfrm>
              <a:off x="1572232" y="1545668"/>
              <a:ext cx="55200" cy="0"/>
            </a:xfrm>
            <a:prstGeom prst="straightConnector1">
              <a:avLst/>
            </a:prstGeom>
            <a:noFill/>
            <a:ln cap="flat" cmpd="sng" w="9525">
              <a:solidFill>
                <a:srgbClr val="595959"/>
              </a:solidFill>
              <a:prstDash val="solid"/>
              <a:round/>
              <a:headEnd len="med" w="med" type="none"/>
              <a:tailEnd len="med" w="med" type="none"/>
            </a:ln>
          </p:spPr>
        </p:cxnSp>
        <p:cxnSp>
          <p:nvCxnSpPr>
            <p:cNvPr id="502" name="Google Shape;502;p47"/>
            <p:cNvCxnSpPr/>
            <p:nvPr/>
          </p:nvCxnSpPr>
          <p:spPr>
            <a:xfrm>
              <a:off x="1572232" y="4392875"/>
              <a:ext cx="55200" cy="0"/>
            </a:xfrm>
            <a:prstGeom prst="straightConnector1">
              <a:avLst/>
            </a:prstGeom>
            <a:noFill/>
            <a:ln cap="flat" cmpd="sng" w="9525">
              <a:solidFill>
                <a:srgbClr val="595959"/>
              </a:solidFill>
              <a:prstDash val="solid"/>
              <a:round/>
              <a:headEnd len="med" w="med" type="none"/>
              <a:tailEnd len="med" w="med" type="none"/>
            </a:ln>
          </p:spPr>
        </p:cxnSp>
      </p:grpSp>
      <p:grpSp>
        <p:nvGrpSpPr>
          <p:cNvPr id="503" name="Google Shape;503;p47"/>
          <p:cNvGrpSpPr/>
          <p:nvPr/>
        </p:nvGrpSpPr>
        <p:grpSpPr>
          <a:xfrm>
            <a:off x="1419832" y="2945075"/>
            <a:ext cx="55200" cy="1447800"/>
            <a:chOff x="1419832" y="2945075"/>
            <a:chExt cx="55200" cy="1447800"/>
          </a:xfrm>
        </p:grpSpPr>
        <p:cxnSp>
          <p:nvCxnSpPr>
            <p:cNvPr id="504" name="Google Shape;504;p47"/>
            <p:cNvCxnSpPr/>
            <p:nvPr/>
          </p:nvCxnSpPr>
          <p:spPr>
            <a:xfrm>
              <a:off x="1426758" y="2951975"/>
              <a:ext cx="0" cy="1437900"/>
            </a:xfrm>
            <a:prstGeom prst="straightConnector1">
              <a:avLst/>
            </a:prstGeom>
            <a:noFill/>
            <a:ln cap="flat" cmpd="sng" w="9525">
              <a:solidFill>
                <a:srgbClr val="595959"/>
              </a:solidFill>
              <a:prstDash val="solid"/>
              <a:round/>
              <a:headEnd len="med" w="med" type="none"/>
              <a:tailEnd len="med" w="med" type="none"/>
            </a:ln>
          </p:spPr>
        </p:cxnSp>
        <p:cxnSp>
          <p:nvCxnSpPr>
            <p:cNvPr id="505" name="Google Shape;505;p47"/>
            <p:cNvCxnSpPr/>
            <p:nvPr/>
          </p:nvCxnSpPr>
          <p:spPr>
            <a:xfrm>
              <a:off x="1419832" y="2945075"/>
              <a:ext cx="55200" cy="0"/>
            </a:xfrm>
            <a:prstGeom prst="straightConnector1">
              <a:avLst/>
            </a:prstGeom>
            <a:noFill/>
            <a:ln cap="flat" cmpd="sng" w="9525">
              <a:solidFill>
                <a:srgbClr val="595959"/>
              </a:solidFill>
              <a:prstDash val="solid"/>
              <a:round/>
              <a:headEnd len="med" w="med" type="none"/>
              <a:tailEnd len="med" w="med" type="none"/>
            </a:ln>
          </p:spPr>
        </p:cxnSp>
        <p:cxnSp>
          <p:nvCxnSpPr>
            <p:cNvPr id="506" name="Google Shape;506;p47"/>
            <p:cNvCxnSpPr/>
            <p:nvPr/>
          </p:nvCxnSpPr>
          <p:spPr>
            <a:xfrm>
              <a:off x="1419832" y="4392875"/>
              <a:ext cx="55200" cy="0"/>
            </a:xfrm>
            <a:prstGeom prst="straightConnector1">
              <a:avLst/>
            </a:prstGeom>
            <a:noFill/>
            <a:ln cap="flat" cmpd="sng" w="9525">
              <a:solidFill>
                <a:srgbClr val="595959"/>
              </a:solidFill>
              <a:prstDash val="solid"/>
              <a:round/>
              <a:headEnd len="med" w="med" type="none"/>
              <a:tailEnd len="med" w="med" type="none"/>
            </a:ln>
          </p:spPr>
        </p:cxnSp>
      </p:grpSp>
      <p:grpSp>
        <p:nvGrpSpPr>
          <p:cNvPr id="507" name="Google Shape;507;p47"/>
          <p:cNvGrpSpPr/>
          <p:nvPr/>
        </p:nvGrpSpPr>
        <p:grpSpPr>
          <a:xfrm>
            <a:off x="1572232" y="839282"/>
            <a:ext cx="55200" cy="581793"/>
            <a:chOff x="1572232" y="839282"/>
            <a:chExt cx="55200" cy="581793"/>
          </a:xfrm>
        </p:grpSpPr>
        <p:cxnSp>
          <p:nvCxnSpPr>
            <p:cNvPr id="508" name="Google Shape;508;p47"/>
            <p:cNvCxnSpPr/>
            <p:nvPr/>
          </p:nvCxnSpPr>
          <p:spPr>
            <a:xfrm>
              <a:off x="1579158" y="843425"/>
              <a:ext cx="0" cy="574500"/>
            </a:xfrm>
            <a:prstGeom prst="straightConnector1">
              <a:avLst/>
            </a:prstGeom>
            <a:noFill/>
            <a:ln cap="flat" cmpd="sng" w="9525">
              <a:solidFill>
                <a:srgbClr val="595959"/>
              </a:solidFill>
              <a:prstDash val="solid"/>
              <a:round/>
              <a:headEnd len="med" w="med" type="none"/>
              <a:tailEnd len="med" w="med" type="none"/>
            </a:ln>
          </p:spPr>
        </p:cxnSp>
        <p:cxnSp>
          <p:nvCxnSpPr>
            <p:cNvPr id="509" name="Google Shape;509;p47"/>
            <p:cNvCxnSpPr/>
            <p:nvPr/>
          </p:nvCxnSpPr>
          <p:spPr>
            <a:xfrm>
              <a:off x="1572232" y="839282"/>
              <a:ext cx="55200" cy="0"/>
            </a:xfrm>
            <a:prstGeom prst="straightConnector1">
              <a:avLst/>
            </a:prstGeom>
            <a:noFill/>
            <a:ln cap="flat" cmpd="sng" w="9525">
              <a:solidFill>
                <a:srgbClr val="595959"/>
              </a:solidFill>
              <a:prstDash val="solid"/>
              <a:round/>
              <a:headEnd len="med" w="med" type="none"/>
              <a:tailEnd len="med" w="med" type="none"/>
            </a:ln>
          </p:spPr>
        </p:cxnSp>
        <p:cxnSp>
          <p:nvCxnSpPr>
            <p:cNvPr id="510" name="Google Shape;510;p47"/>
            <p:cNvCxnSpPr/>
            <p:nvPr/>
          </p:nvCxnSpPr>
          <p:spPr>
            <a:xfrm>
              <a:off x="1572232" y="1421075"/>
              <a:ext cx="55200" cy="0"/>
            </a:xfrm>
            <a:prstGeom prst="straightConnector1">
              <a:avLst/>
            </a:prstGeom>
            <a:noFill/>
            <a:ln cap="flat" cmpd="sng" w="9525">
              <a:solidFill>
                <a:srgbClr val="595959"/>
              </a:solidFill>
              <a:prstDash val="solid"/>
              <a:round/>
              <a:headEnd len="med" w="med" type="none"/>
              <a:tailEnd len="med" w="med" type="none"/>
            </a:ln>
          </p:spPr>
        </p:cxnSp>
      </p:grpSp>
      <p:sp>
        <p:nvSpPr>
          <p:cNvPr id="511" name="Google Shape;511;p47"/>
          <p:cNvSpPr/>
          <p:nvPr/>
        </p:nvSpPr>
        <p:spPr>
          <a:xfrm>
            <a:off x="1706025" y="3992675"/>
            <a:ext cx="6063900" cy="396900"/>
          </a:xfrm>
          <a:prstGeom prst="rect">
            <a:avLst/>
          </a:prstGeom>
          <a:solidFill>
            <a:srgbClr val="FF00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ko" sz="1100">
                <a:solidFill>
                  <a:srgbClr val="FFFFFF"/>
                </a:solidFill>
                <a:latin typeface="Do Hyeon"/>
                <a:ea typeface="Do Hyeon"/>
                <a:cs typeface="Do Hyeon"/>
                <a:sym typeface="Do Hyeon"/>
              </a:rPr>
              <a:t>Red Hat Enterprise Linux &amp; RHEL CoreOS</a:t>
            </a:r>
            <a:endParaRPr b="1" sz="1100">
              <a:solidFill>
                <a:srgbClr val="FFFFFF"/>
              </a:solidFill>
              <a:latin typeface="Do Hyeon"/>
              <a:ea typeface="Do Hyeon"/>
              <a:cs typeface="Do Hyeon"/>
              <a:sym typeface="Do Hyeon"/>
            </a:endParaRPr>
          </a:p>
        </p:txBody>
      </p:sp>
      <p:sp>
        <p:nvSpPr>
          <p:cNvPr id="512" name="Google Shape;512;p47"/>
          <p:cNvSpPr txBox="1"/>
          <p:nvPr/>
        </p:nvSpPr>
        <p:spPr>
          <a:xfrm>
            <a:off x="228600" y="288150"/>
            <a:ext cx="8686800" cy="436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ko" sz="2600">
                <a:latin typeface="Do Hyeon"/>
                <a:ea typeface="Do Hyeon"/>
                <a:cs typeface="Do Hyeon"/>
                <a:sym typeface="Do Hyeon"/>
              </a:rPr>
              <a:t>OpenShift Container Platform</a:t>
            </a:r>
            <a:endParaRPr sz="2600">
              <a:latin typeface="Do Hyeon"/>
              <a:ea typeface="Do Hyeon"/>
              <a:cs typeface="Do Hyeon"/>
              <a:sym typeface="Do Hyeon"/>
            </a:endParaRPr>
          </a:p>
        </p:txBody>
      </p:sp>
      <p:pic>
        <p:nvPicPr>
          <p:cNvPr id="513" name="Google Shape;513;p47"/>
          <p:cNvPicPr preferRelativeResize="0"/>
          <p:nvPr/>
        </p:nvPicPr>
        <p:blipFill>
          <a:blip r:embed="rId3">
            <a:alphaModFix/>
          </a:blip>
          <a:stretch>
            <a:fillRect/>
          </a:stretch>
        </p:blipFill>
        <p:spPr>
          <a:xfrm>
            <a:off x="5539854" y="4468796"/>
            <a:ext cx="538852" cy="291900"/>
          </a:xfrm>
          <a:prstGeom prst="rect">
            <a:avLst/>
          </a:prstGeom>
          <a:noFill/>
          <a:ln>
            <a:noFill/>
          </a:ln>
        </p:spPr>
      </p:pic>
      <p:pic>
        <p:nvPicPr>
          <p:cNvPr id="514" name="Google Shape;514;p47"/>
          <p:cNvPicPr preferRelativeResize="0"/>
          <p:nvPr/>
        </p:nvPicPr>
        <p:blipFill>
          <a:blip r:embed="rId4">
            <a:alphaModFix/>
          </a:blip>
          <a:stretch>
            <a:fillRect/>
          </a:stretch>
        </p:blipFill>
        <p:spPr>
          <a:xfrm>
            <a:off x="2060673" y="4433974"/>
            <a:ext cx="356437" cy="361550"/>
          </a:xfrm>
          <a:prstGeom prst="rect">
            <a:avLst/>
          </a:prstGeom>
          <a:noFill/>
          <a:ln>
            <a:noFill/>
          </a:ln>
        </p:spPr>
      </p:pic>
      <p:pic>
        <p:nvPicPr>
          <p:cNvPr id="515" name="Google Shape;515;p47"/>
          <p:cNvPicPr preferRelativeResize="0"/>
          <p:nvPr/>
        </p:nvPicPr>
        <p:blipFill>
          <a:blip r:embed="rId5">
            <a:alphaModFix/>
          </a:blip>
          <a:stretch>
            <a:fillRect/>
          </a:stretch>
        </p:blipFill>
        <p:spPr>
          <a:xfrm>
            <a:off x="3193104" y="4479584"/>
            <a:ext cx="475053" cy="291900"/>
          </a:xfrm>
          <a:prstGeom prst="rect">
            <a:avLst/>
          </a:prstGeom>
          <a:noFill/>
          <a:ln>
            <a:noFill/>
          </a:ln>
        </p:spPr>
      </p:pic>
      <p:pic>
        <p:nvPicPr>
          <p:cNvPr id="516" name="Google Shape;516;p47"/>
          <p:cNvPicPr preferRelativeResize="0"/>
          <p:nvPr/>
        </p:nvPicPr>
        <p:blipFill>
          <a:blip r:embed="rId6">
            <a:alphaModFix/>
          </a:blip>
          <a:stretch>
            <a:fillRect/>
          </a:stretch>
        </p:blipFill>
        <p:spPr>
          <a:xfrm>
            <a:off x="6833694" y="4461082"/>
            <a:ext cx="475050" cy="328881"/>
          </a:xfrm>
          <a:prstGeom prst="rect">
            <a:avLst/>
          </a:prstGeom>
          <a:noFill/>
          <a:ln>
            <a:noFill/>
          </a:ln>
        </p:spPr>
      </p:pic>
      <p:pic>
        <p:nvPicPr>
          <p:cNvPr id="517" name="Google Shape;517;p47"/>
          <p:cNvPicPr preferRelativeResize="0"/>
          <p:nvPr/>
        </p:nvPicPr>
        <p:blipFill>
          <a:blip r:embed="rId7">
            <a:alphaModFix/>
          </a:blip>
          <a:stretch>
            <a:fillRect/>
          </a:stretch>
        </p:blipFill>
        <p:spPr>
          <a:xfrm>
            <a:off x="4369712" y="4433979"/>
            <a:ext cx="475050" cy="366592"/>
          </a:xfrm>
          <a:prstGeom prst="rect">
            <a:avLst/>
          </a:prstGeom>
          <a:noFill/>
          <a:ln>
            <a:noFill/>
          </a:ln>
        </p:spPr>
      </p:pic>
      <p:sp>
        <p:nvSpPr>
          <p:cNvPr id="518" name="Google Shape;518;p47"/>
          <p:cNvSpPr txBox="1"/>
          <p:nvPr/>
        </p:nvSpPr>
        <p:spPr>
          <a:xfrm>
            <a:off x="6778225" y="300150"/>
            <a:ext cx="943500" cy="39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2800">
                <a:latin typeface="Do Hyeon"/>
                <a:ea typeface="Do Hyeon"/>
                <a:cs typeface="Do Hyeon"/>
                <a:sym typeface="Do Hyeon"/>
              </a:rPr>
              <a:t>4.4</a:t>
            </a:r>
            <a:endParaRPr sz="2800">
              <a:latin typeface="Do Hyeon"/>
              <a:ea typeface="Do Hyeon"/>
              <a:cs typeface="Do Hyeon"/>
              <a:sym typeface="Do Hyeon"/>
            </a:endParaRPr>
          </a:p>
        </p:txBody>
      </p:sp>
      <p:sp>
        <p:nvSpPr>
          <p:cNvPr id="519" name="Google Shape;519;p47"/>
          <p:cNvSpPr/>
          <p:nvPr/>
        </p:nvSpPr>
        <p:spPr>
          <a:xfrm>
            <a:off x="2249275" y="3252750"/>
            <a:ext cx="864300" cy="162600"/>
          </a:xfrm>
          <a:prstGeom prst="rect">
            <a:avLst/>
          </a:prstGeom>
          <a:solidFill>
            <a:srgbClr val="FF0000">
              <a:alpha val="28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7"/>
          <p:cNvSpPr/>
          <p:nvPr/>
        </p:nvSpPr>
        <p:spPr>
          <a:xfrm>
            <a:off x="3095200" y="3252750"/>
            <a:ext cx="1037700" cy="162600"/>
          </a:xfrm>
          <a:prstGeom prst="rect">
            <a:avLst/>
          </a:prstGeom>
          <a:solidFill>
            <a:srgbClr val="FF0000">
              <a:alpha val="28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p:nvPr/>
        </p:nvSpPr>
        <p:spPr>
          <a:xfrm>
            <a:off x="6563751" y="3236250"/>
            <a:ext cx="258900" cy="162600"/>
          </a:xfrm>
          <a:prstGeom prst="rect">
            <a:avLst/>
          </a:prstGeom>
          <a:solidFill>
            <a:srgbClr val="FF0000">
              <a:alpha val="28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1952200" y="2262150"/>
            <a:ext cx="751500" cy="162600"/>
          </a:xfrm>
          <a:prstGeom prst="rect">
            <a:avLst/>
          </a:prstGeom>
          <a:solidFill>
            <a:srgbClr val="FF0000">
              <a:alpha val="28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a:off x="2763575" y="2260106"/>
            <a:ext cx="591300" cy="154500"/>
          </a:xfrm>
          <a:prstGeom prst="rect">
            <a:avLst/>
          </a:prstGeom>
          <a:solidFill>
            <a:srgbClr val="FF0000">
              <a:alpha val="28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2323491" y="2658225"/>
            <a:ext cx="712500" cy="154500"/>
          </a:xfrm>
          <a:prstGeom prst="rect">
            <a:avLst/>
          </a:prstGeom>
          <a:solidFill>
            <a:srgbClr val="FF0000">
              <a:alpha val="28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7"/>
          <p:cNvSpPr/>
          <p:nvPr/>
        </p:nvSpPr>
        <p:spPr>
          <a:xfrm>
            <a:off x="5948075" y="2539225"/>
            <a:ext cx="1717800" cy="154500"/>
          </a:xfrm>
          <a:prstGeom prst="rect">
            <a:avLst/>
          </a:prstGeom>
          <a:solidFill>
            <a:srgbClr val="FF0000">
              <a:alpha val="28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a:off x="6722375" y="2276400"/>
            <a:ext cx="943500" cy="154500"/>
          </a:xfrm>
          <a:prstGeom prst="rect">
            <a:avLst/>
          </a:prstGeom>
          <a:solidFill>
            <a:srgbClr val="FF0000">
              <a:alpha val="28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4212805" y="2653225"/>
            <a:ext cx="1037700" cy="154500"/>
          </a:xfrm>
          <a:prstGeom prst="rect">
            <a:avLst/>
          </a:prstGeom>
          <a:solidFill>
            <a:srgbClr val="FF0000">
              <a:alpha val="28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a:off x="3783220" y="878522"/>
            <a:ext cx="1896600" cy="238800"/>
          </a:xfrm>
          <a:prstGeom prst="rect">
            <a:avLst/>
          </a:prstGeom>
          <a:solidFill>
            <a:srgbClr val="FF0000">
              <a:alpha val="28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48"/>
          <p:cNvSpPr/>
          <p:nvPr/>
        </p:nvSpPr>
        <p:spPr>
          <a:xfrm>
            <a:off x="1003625" y="2269725"/>
            <a:ext cx="7616100" cy="11793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o Hyeon"/>
              <a:ea typeface="Do Hyeon"/>
              <a:cs typeface="Do Hyeon"/>
              <a:sym typeface="Do Hyeon"/>
            </a:endParaRPr>
          </a:p>
        </p:txBody>
      </p:sp>
      <p:sp>
        <p:nvSpPr>
          <p:cNvPr id="534" name="Google Shape;534;p48"/>
          <p:cNvSpPr txBox="1"/>
          <p:nvPr/>
        </p:nvSpPr>
        <p:spPr>
          <a:xfrm>
            <a:off x="401425" y="669150"/>
            <a:ext cx="8514000" cy="3855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ko" sz="2600">
                <a:latin typeface="Do Hyeon"/>
                <a:ea typeface="Do Hyeon"/>
                <a:cs typeface="Do Hyeon"/>
                <a:sym typeface="Do Hyeon"/>
              </a:rPr>
              <a:t>CRI-O Support in OpenShift</a:t>
            </a:r>
            <a:endParaRPr sz="2600">
              <a:latin typeface="Do Hyeon"/>
              <a:ea typeface="Do Hyeon"/>
              <a:cs typeface="Do Hyeon"/>
              <a:sym typeface="Do Hyeon"/>
            </a:endParaRPr>
          </a:p>
          <a:p>
            <a:pPr indent="0" lvl="0" marL="0" rtl="0" algn="l">
              <a:lnSpc>
                <a:spcPct val="130000"/>
              </a:lnSpc>
              <a:spcBef>
                <a:spcPts val="0"/>
              </a:spcBef>
              <a:spcAft>
                <a:spcPts val="0"/>
              </a:spcAft>
              <a:buNone/>
            </a:pPr>
            <a:r>
              <a:t/>
            </a:r>
            <a:endParaRPr sz="2600">
              <a:latin typeface="Do Hyeon"/>
              <a:ea typeface="Do Hyeon"/>
              <a:cs typeface="Do Hyeon"/>
              <a:sym typeface="Do Hyeon"/>
            </a:endParaRPr>
          </a:p>
        </p:txBody>
      </p:sp>
      <p:grpSp>
        <p:nvGrpSpPr>
          <p:cNvPr id="535" name="Google Shape;535;p48"/>
          <p:cNvGrpSpPr/>
          <p:nvPr/>
        </p:nvGrpSpPr>
        <p:grpSpPr>
          <a:xfrm>
            <a:off x="1003629" y="2636224"/>
            <a:ext cx="6583553" cy="490200"/>
            <a:chOff x="698829" y="2352505"/>
            <a:chExt cx="6583553" cy="490200"/>
          </a:xfrm>
        </p:grpSpPr>
        <p:sp>
          <p:nvSpPr>
            <p:cNvPr id="536" name="Google Shape;536;p48"/>
            <p:cNvSpPr txBox="1"/>
            <p:nvPr/>
          </p:nvSpPr>
          <p:spPr>
            <a:xfrm>
              <a:off x="698829" y="2352505"/>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CRI-O 1.17</a:t>
              </a:r>
              <a:endParaRPr>
                <a:latin typeface="Do Hyeon"/>
                <a:ea typeface="Do Hyeon"/>
                <a:cs typeface="Do Hyeon"/>
                <a:sym typeface="Do Hyeon"/>
              </a:endParaRPr>
            </a:p>
          </p:txBody>
        </p:sp>
        <p:sp>
          <p:nvSpPr>
            <p:cNvPr id="537" name="Google Shape;537;p48"/>
            <p:cNvSpPr txBox="1"/>
            <p:nvPr/>
          </p:nvSpPr>
          <p:spPr>
            <a:xfrm>
              <a:off x="3032174" y="2352505"/>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Kubernetes  1.17</a:t>
              </a:r>
              <a:endParaRPr>
                <a:latin typeface="Do Hyeon"/>
                <a:ea typeface="Do Hyeon"/>
                <a:cs typeface="Do Hyeon"/>
                <a:sym typeface="Do Hyeon"/>
              </a:endParaRPr>
            </a:p>
          </p:txBody>
        </p:sp>
        <p:sp>
          <p:nvSpPr>
            <p:cNvPr id="538" name="Google Shape;538;p48"/>
            <p:cNvSpPr txBox="1"/>
            <p:nvPr/>
          </p:nvSpPr>
          <p:spPr>
            <a:xfrm>
              <a:off x="5932982" y="2352505"/>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OpenShift 4.4</a:t>
              </a:r>
              <a:endParaRPr>
                <a:latin typeface="Do Hyeon"/>
                <a:ea typeface="Do Hyeon"/>
                <a:cs typeface="Do Hyeon"/>
                <a:sym typeface="Do Hyeon"/>
              </a:endParaRPr>
            </a:p>
          </p:txBody>
        </p:sp>
      </p:grpSp>
      <p:grpSp>
        <p:nvGrpSpPr>
          <p:cNvPr id="539" name="Google Shape;539;p48"/>
          <p:cNvGrpSpPr/>
          <p:nvPr/>
        </p:nvGrpSpPr>
        <p:grpSpPr>
          <a:xfrm>
            <a:off x="1187766" y="3627199"/>
            <a:ext cx="6583553" cy="490200"/>
            <a:chOff x="1079829" y="3246199"/>
            <a:chExt cx="6583553" cy="490200"/>
          </a:xfrm>
        </p:grpSpPr>
        <p:sp>
          <p:nvSpPr>
            <p:cNvPr id="540" name="Google Shape;540;p48"/>
            <p:cNvSpPr txBox="1"/>
            <p:nvPr/>
          </p:nvSpPr>
          <p:spPr>
            <a:xfrm>
              <a:off x="1079829" y="324619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Do Hyeon"/>
                  <a:ea typeface="Do Hyeon"/>
                  <a:cs typeface="Do Hyeon"/>
                  <a:sym typeface="Do Hyeon"/>
                </a:rPr>
                <a:t>CRI-O 1.18+</a:t>
              </a:r>
              <a:endParaRPr sz="1000">
                <a:latin typeface="Do Hyeon"/>
                <a:ea typeface="Do Hyeon"/>
                <a:cs typeface="Do Hyeon"/>
                <a:sym typeface="Do Hyeon"/>
              </a:endParaRPr>
            </a:p>
          </p:txBody>
        </p:sp>
        <p:sp>
          <p:nvSpPr>
            <p:cNvPr id="541" name="Google Shape;541;p48"/>
            <p:cNvSpPr txBox="1"/>
            <p:nvPr/>
          </p:nvSpPr>
          <p:spPr>
            <a:xfrm>
              <a:off x="3413174" y="324619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Do Hyeon"/>
                  <a:ea typeface="Do Hyeon"/>
                  <a:cs typeface="Do Hyeon"/>
                  <a:sym typeface="Do Hyeon"/>
                </a:rPr>
                <a:t>Kubernetes  1.18+</a:t>
              </a:r>
              <a:endParaRPr sz="1000">
                <a:latin typeface="Do Hyeon"/>
                <a:ea typeface="Do Hyeon"/>
                <a:cs typeface="Do Hyeon"/>
                <a:sym typeface="Do Hyeon"/>
              </a:endParaRPr>
            </a:p>
          </p:txBody>
        </p:sp>
        <p:sp>
          <p:nvSpPr>
            <p:cNvPr id="542" name="Google Shape;542;p48"/>
            <p:cNvSpPr txBox="1"/>
            <p:nvPr/>
          </p:nvSpPr>
          <p:spPr>
            <a:xfrm>
              <a:off x="6313982" y="324619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Do Hyeon"/>
                  <a:ea typeface="Do Hyeon"/>
                  <a:cs typeface="Do Hyeon"/>
                  <a:sym typeface="Do Hyeon"/>
                </a:rPr>
                <a:t>OpenShift 4.5</a:t>
              </a:r>
              <a:endParaRPr sz="1000">
                <a:latin typeface="Do Hyeon"/>
                <a:ea typeface="Do Hyeon"/>
                <a:cs typeface="Do Hyeon"/>
                <a:sym typeface="Do Hyeon"/>
              </a:endParaRPr>
            </a:p>
          </p:txBody>
        </p:sp>
      </p:grpSp>
      <p:grpSp>
        <p:nvGrpSpPr>
          <p:cNvPr id="543" name="Google Shape;543;p48"/>
          <p:cNvGrpSpPr/>
          <p:nvPr/>
        </p:nvGrpSpPr>
        <p:grpSpPr>
          <a:xfrm>
            <a:off x="1187766" y="1645249"/>
            <a:ext cx="6583553" cy="490200"/>
            <a:chOff x="990904" y="1416649"/>
            <a:chExt cx="6583553" cy="490200"/>
          </a:xfrm>
        </p:grpSpPr>
        <p:sp>
          <p:nvSpPr>
            <p:cNvPr id="544" name="Google Shape;544;p48"/>
            <p:cNvSpPr txBox="1"/>
            <p:nvPr/>
          </p:nvSpPr>
          <p:spPr>
            <a:xfrm>
              <a:off x="990904" y="141664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Do Hyeon"/>
                  <a:ea typeface="Do Hyeon"/>
                  <a:cs typeface="Do Hyeon"/>
                  <a:sym typeface="Do Hyeon"/>
                </a:rPr>
                <a:t>CRI-O 1.16</a:t>
              </a:r>
              <a:endParaRPr sz="1000">
                <a:latin typeface="Do Hyeon"/>
                <a:ea typeface="Do Hyeon"/>
                <a:cs typeface="Do Hyeon"/>
                <a:sym typeface="Do Hyeon"/>
              </a:endParaRPr>
            </a:p>
          </p:txBody>
        </p:sp>
        <p:sp>
          <p:nvSpPr>
            <p:cNvPr id="545" name="Google Shape;545;p48"/>
            <p:cNvSpPr txBox="1"/>
            <p:nvPr/>
          </p:nvSpPr>
          <p:spPr>
            <a:xfrm>
              <a:off x="3324249" y="141664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Do Hyeon"/>
                  <a:ea typeface="Do Hyeon"/>
                  <a:cs typeface="Do Hyeon"/>
                  <a:sym typeface="Do Hyeon"/>
                </a:rPr>
                <a:t>Kubernetes  1.16</a:t>
              </a:r>
              <a:endParaRPr sz="1000">
                <a:latin typeface="Do Hyeon"/>
                <a:ea typeface="Do Hyeon"/>
                <a:cs typeface="Do Hyeon"/>
                <a:sym typeface="Do Hyeon"/>
              </a:endParaRPr>
            </a:p>
          </p:txBody>
        </p:sp>
        <p:sp>
          <p:nvSpPr>
            <p:cNvPr id="546" name="Google Shape;546;p48"/>
            <p:cNvSpPr txBox="1"/>
            <p:nvPr/>
          </p:nvSpPr>
          <p:spPr>
            <a:xfrm>
              <a:off x="6225057" y="141664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000">
                  <a:latin typeface="Do Hyeon"/>
                  <a:ea typeface="Do Hyeon"/>
                  <a:cs typeface="Do Hyeon"/>
                  <a:sym typeface="Do Hyeon"/>
                </a:rPr>
                <a:t>OpenShift 4.3</a:t>
              </a:r>
              <a:endParaRPr sz="1000">
                <a:latin typeface="Do Hyeon"/>
                <a:ea typeface="Do Hyeon"/>
                <a:cs typeface="Do Hyeon"/>
                <a:sym typeface="Do Hyeon"/>
              </a:endParaRPr>
            </a:p>
          </p:txBody>
        </p:sp>
      </p:grpSp>
      <p:sp>
        <p:nvSpPr>
          <p:cNvPr id="547" name="Google Shape;547;p48"/>
          <p:cNvSpPr txBox="1"/>
          <p:nvPr>
            <p:ph idx="4294967295" type="subTitle"/>
          </p:nvPr>
        </p:nvSpPr>
        <p:spPr>
          <a:xfrm>
            <a:off x="415873" y="1066163"/>
            <a:ext cx="7490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sz="1400">
                <a:latin typeface="Do Hyeon"/>
                <a:ea typeface="Do Hyeon"/>
                <a:cs typeface="Do Hyeon"/>
                <a:sym typeface="Do Hyeon"/>
              </a:rPr>
              <a:t>CRI-O tracks and versions identical to Kubernetes, simplifying support permutations</a:t>
            </a:r>
            <a:endParaRPr sz="1400">
              <a:latin typeface="Do Hyeon"/>
              <a:ea typeface="Do Hyeon"/>
              <a:cs typeface="Do Hyeon"/>
              <a:sym typeface="Do Hyeon"/>
            </a:endParaRPr>
          </a:p>
        </p:txBody>
      </p:sp>
      <p:pic>
        <p:nvPicPr>
          <p:cNvPr id="548" name="Google Shape;548;p48"/>
          <p:cNvPicPr preferRelativeResize="0"/>
          <p:nvPr/>
        </p:nvPicPr>
        <p:blipFill>
          <a:blip r:embed="rId3">
            <a:alphaModFix/>
          </a:blip>
          <a:stretch>
            <a:fillRect/>
          </a:stretch>
        </p:blipFill>
        <p:spPr>
          <a:xfrm>
            <a:off x="2160325" y="2429263"/>
            <a:ext cx="1052734" cy="904113"/>
          </a:xfrm>
          <a:prstGeom prst="rect">
            <a:avLst/>
          </a:prstGeom>
          <a:noFill/>
          <a:ln>
            <a:noFill/>
          </a:ln>
        </p:spPr>
      </p:pic>
      <p:pic>
        <p:nvPicPr>
          <p:cNvPr id="549" name="Google Shape;549;p48"/>
          <p:cNvPicPr preferRelativeResize="0"/>
          <p:nvPr/>
        </p:nvPicPr>
        <p:blipFill>
          <a:blip r:embed="rId3">
            <a:alphaModFix/>
          </a:blip>
          <a:stretch>
            <a:fillRect/>
          </a:stretch>
        </p:blipFill>
        <p:spPr>
          <a:xfrm>
            <a:off x="2352200" y="3638225"/>
            <a:ext cx="668984" cy="574550"/>
          </a:xfrm>
          <a:prstGeom prst="rect">
            <a:avLst/>
          </a:prstGeom>
          <a:noFill/>
          <a:ln>
            <a:noFill/>
          </a:ln>
        </p:spPr>
      </p:pic>
      <p:pic>
        <p:nvPicPr>
          <p:cNvPr id="550" name="Google Shape;550;p48"/>
          <p:cNvPicPr preferRelativeResize="0"/>
          <p:nvPr/>
        </p:nvPicPr>
        <p:blipFill>
          <a:blip r:embed="rId3">
            <a:alphaModFix/>
          </a:blip>
          <a:stretch>
            <a:fillRect/>
          </a:stretch>
        </p:blipFill>
        <p:spPr>
          <a:xfrm>
            <a:off x="2352200" y="1580825"/>
            <a:ext cx="668984" cy="574550"/>
          </a:xfrm>
          <a:prstGeom prst="rect">
            <a:avLst/>
          </a:prstGeom>
          <a:noFill/>
          <a:ln>
            <a:noFill/>
          </a:ln>
        </p:spPr>
      </p:pic>
      <p:pic>
        <p:nvPicPr>
          <p:cNvPr id="551" name="Google Shape;551;p48"/>
          <p:cNvPicPr preferRelativeResize="0"/>
          <p:nvPr/>
        </p:nvPicPr>
        <p:blipFill>
          <a:blip r:embed="rId4">
            <a:alphaModFix/>
          </a:blip>
          <a:stretch>
            <a:fillRect/>
          </a:stretch>
        </p:blipFill>
        <p:spPr>
          <a:xfrm>
            <a:off x="4848575" y="2464999"/>
            <a:ext cx="897600" cy="832650"/>
          </a:xfrm>
          <a:prstGeom prst="rect">
            <a:avLst/>
          </a:prstGeom>
          <a:noFill/>
          <a:ln>
            <a:noFill/>
          </a:ln>
        </p:spPr>
      </p:pic>
      <p:pic>
        <p:nvPicPr>
          <p:cNvPr id="552" name="Google Shape;552;p48"/>
          <p:cNvPicPr preferRelativeResize="0"/>
          <p:nvPr/>
        </p:nvPicPr>
        <p:blipFill>
          <a:blip r:embed="rId4">
            <a:alphaModFix/>
          </a:blip>
          <a:stretch>
            <a:fillRect/>
          </a:stretch>
        </p:blipFill>
        <p:spPr>
          <a:xfrm>
            <a:off x="4993025" y="3643175"/>
            <a:ext cx="608695" cy="564650"/>
          </a:xfrm>
          <a:prstGeom prst="rect">
            <a:avLst/>
          </a:prstGeom>
          <a:noFill/>
          <a:ln>
            <a:noFill/>
          </a:ln>
        </p:spPr>
      </p:pic>
      <p:pic>
        <p:nvPicPr>
          <p:cNvPr id="553" name="Google Shape;553;p48"/>
          <p:cNvPicPr preferRelativeResize="0"/>
          <p:nvPr/>
        </p:nvPicPr>
        <p:blipFill>
          <a:blip r:embed="rId4">
            <a:alphaModFix/>
          </a:blip>
          <a:stretch>
            <a:fillRect/>
          </a:stretch>
        </p:blipFill>
        <p:spPr>
          <a:xfrm>
            <a:off x="4993025" y="1585775"/>
            <a:ext cx="608695" cy="564650"/>
          </a:xfrm>
          <a:prstGeom prst="rect">
            <a:avLst/>
          </a:prstGeom>
          <a:noFill/>
          <a:ln>
            <a:noFill/>
          </a:ln>
        </p:spPr>
      </p:pic>
      <p:pic>
        <p:nvPicPr>
          <p:cNvPr id="554" name="Google Shape;554;p48"/>
          <p:cNvPicPr preferRelativeResize="0"/>
          <p:nvPr/>
        </p:nvPicPr>
        <p:blipFill>
          <a:blip r:embed="rId5">
            <a:alphaModFix/>
          </a:blip>
          <a:stretch>
            <a:fillRect/>
          </a:stretch>
        </p:blipFill>
        <p:spPr>
          <a:xfrm>
            <a:off x="7536725" y="2438417"/>
            <a:ext cx="897600" cy="818758"/>
          </a:xfrm>
          <a:prstGeom prst="rect">
            <a:avLst/>
          </a:prstGeom>
          <a:noFill/>
          <a:ln>
            <a:noFill/>
          </a:ln>
        </p:spPr>
      </p:pic>
      <p:pic>
        <p:nvPicPr>
          <p:cNvPr id="555" name="Google Shape;555;p48"/>
          <p:cNvPicPr preferRelativeResize="0"/>
          <p:nvPr/>
        </p:nvPicPr>
        <p:blipFill>
          <a:blip r:embed="rId5">
            <a:alphaModFix/>
          </a:blip>
          <a:stretch>
            <a:fillRect/>
          </a:stretch>
        </p:blipFill>
        <p:spPr>
          <a:xfrm>
            <a:off x="7732692" y="3562306"/>
            <a:ext cx="608700" cy="555212"/>
          </a:xfrm>
          <a:prstGeom prst="rect">
            <a:avLst/>
          </a:prstGeom>
          <a:noFill/>
          <a:ln>
            <a:noFill/>
          </a:ln>
        </p:spPr>
      </p:pic>
      <p:pic>
        <p:nvPicPr>
          <p:cNvPr id="556" name="Google Shape;556;p48"/>
          <p:cNvPicPr preferRelativeResize="0"/>
          <p:nvPr/>
        </p:nvPicPr>
        <p:blipFill>
          <a:blip r:embed="rId5">
            <a:alphaModFix/>
          </a:blip>
          <a:stretch>
            <a:fillRect/>
          </a:stretch>
        </p:blipFill>
        <p:spPr>
          <a:xfrm>
            <a:off x="7732692" y="1571724"/>
            <a:ext cx="608700" cy="5552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pic>
        <p:nvPicPr>
          <p:cNvPr id="561" name="Google Shape;561;p49"/>
          <p:cNvPicPr preferRelativeResize="0"/>
          <p:nvPr/>
        </p:nvPicPr>
        <p:blipFill>
          <a:blip r:embed="rId3">
            <a:alphaModFix/>
          </a:blip>
          <a:stretch>
            <a:fillRect/>
          </a:stretch>
        </p:blipFill>
        <p:spPr>
          <a:xfrm>
            <a:off x="7308825" y="0"/>
            <a:ext cx="1835175" cy="1673975"/>
          </a:xfrm>
          <a:prstGeom prst="rect">
            <a:avLst/>
          </a:prstGeom>
          <a:noFill/>
          <a:ln>
            <a:noFill/>
          </a:ln>
        </p:spPr>
      </p:pic>
      <p:sp>
        <p:nvSpPr>
          <p:cNvPr id="562" name="Google Shape;562;p49"/>
          <p:cNvSpPr txBox="1"/>
          <p:nvPr/>
        </p:nvSpPr>
        <p:spPr>
          <a:xfrm>
            <a:off x="1042550" y="1228050"/>
            <a:ext cx="6974700" cy="26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9000">
                <a:solidFill>
                  <a:srgbClr val="FF0000"/>
                </a:solidFill>
                <a:latin typeface="Do Hyeon"/>
                <a:ea typeface="Do Hyeon"/>
                <a:cs typeface="Do Hyeon"/>
                <a:sym typeface="Do Hyeon"/>
              </a:rPr>
              <a:t>OpenShift</a:t>
            </a:r>
            <a:r>
              <a:rPr lang="ko" sz="9000">
                <a:solidFill>
                  <a:srgbClr val="0000FF"/>
                </a:solidFill>
                <a:latin typeface="Do Hyeon"/>
                <a:ea typeface="Do Hyeon"/>
                <a:cs typeface="Do Hyeon"/>
                <a:sym typeface="Do Hyeon"/>
              </a:rPr>
              <a:t> 4</a:t>
            </a:r>
            <a:endParaRPr sz="9000">
              <a:solidFill>
                <a:srgbClr val="0000FF"/>
              </a:solidFill>
              <a:latin typeface="Do Hyeon"/>
              <a:ea typeface="Do Hyeon"/>
              <a:cs typeface="Do Hyeon"/>
              <a:sym typeface="Do Hyeon"/>
            </a:endParaRPr>
          </a:p>
          <a:p>
            <a:pPr indent="0" lvl="0" marL="0" rtl="0" algn="ctr">
              <a:spcBef>
                <a:spcPts val="0"/>
              </a:spcBef>
              <a:spcAft>
                <a:spcPts val="0"/>
              </a:spcAft>
              <a:buNone/>
            </a:pPr>
            <a:r>
              <a:rPr lang="ko" sz="6000">
                <a:latin typeface="Do Hyeon"/>
                <a:ea typeface="Do Hyeon"/>
                <a:cs typeface="Do Hyeon"/>
                <a:sym typeface="Do Hyeon"/>
              </a:rPr>
              <a:t>Detail Architecture</a:t>
            </a:r>
            <a:endParaRPr sz="6000">
              <a:latin typeface="Do Hyeon"/>
              <a:ea typeface="Do Hyeon"/>
              <a:cs typeface="Do Hyeon"/>
              <a:sym typeface="Do Hye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50"/>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Do Hyeon"/>
              <a:ea typeface="Do Hyeon"/>
              <a:cs typeface="Do Hyeon"/>
              <a:sym typeface="Do Hyeon"/>
            </a:endParaRPr>
          </a:p>
        </p:txBody>
      </p:sp>
      <p:sp>
        <p:nvSpPr>
          <p:cNvPr id="568" name="Google Shape;568;p50"/>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569" name="Google Shape;569;p50"/>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570" name="Google Shape;570;p50"/>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571" name="Google Shape;571;p50"/>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Y</a:t>
            </a:r>
            <a:r>
              <a:rPr b="0" lang="ko">
                <a:latin typeface="Do Hyeon"/>
                <a:ea typeface="Do Hyeon"/>
                <a:cs typeface="Do Hyeon"/>
                <a:sym typeface="Do Hyeon"/>
              </a:rPr>
              <a:t>our choice of infrastructure</a:t>
            </a:r>
            <a:endParaRPr b="0">
              <a:latin typeface="Do Hyeon"/>
              <a:ea typeface="Do Hyeon"/>
              <a:cs typeface="Do Hyeon"/>
              <a:sym typeface="Do Hye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51"/>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Do Hyeon"/>
              <a:ea typeface="Do Hyeon"/>
              <a:cs typeface="Do Hyeon"/>
              <a:sym typeface="Do Hyeon"/>
            </a:endParaRPr>
          </a:p>
        </p:txBody>
      </p:sp>
      <p:sp>
        <p:nvSpPr>
          <p:cNvPr id="577" name="Google Shape;577;p51"/>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sz="500">
              <a:latin typeface="Do Hyeon"/>
              <a:ea typeface="Do Hyeon"/>
              <a:cs typeface="Do Hyeon"/>
              <a:sym typeface="Do Hyeon"/>
            </a:endParaRPr>
          </a:p>
        </p:txBody>
      </p:sp>
      <p:sp>
        <p:nvSpPr>
          <p:cNvPr id="578" name="Google Shape;578;p51"/>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lang="ko" sz="500">
                <a:latin typeface="Do Hyeon"/>
                <a:ea typeface="Do Hyeon"/>
                <a:cs typeface="Do Hyeon"/>
                <a:sym typeface="Do Hyeon"/>
              </a:rPr>
              <a:t>WORKER</a:t>
            </a:r>
            <a:endParaRPr sz="500">
              <a:latin typeface="Do Hyeon"/>
              <a:ea typeface="Do Hyeon"/>
              <a:cs typeface="Do Hyeon"/>
              <a:sym typeface="Do Hyeon"/>
            </a:endParaRPr>
          </a:p>
        </p:txBody>
      </p:sp>
      <p:sp>
        <p:nvSpPr>
          <p:cNvPr id="579" name="Google Shape;579;p51"/>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Do Hyeon"/>
              <a:ea typeface="Do Hyeon"/>
              <a:cs typeface="Do Hyeon"/>
              <a:sym typeface="Do Hyeon"/>
            </a:endParaRPr>
          </a:p>
        </p:txBody>
      </p:sp>
      <p:sp>
        <p:nvSpPr>
          <p:cNvPr id="580" name="Google Shape;580;p51"/>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581" name="Google Shape;581;p51"/>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582" name="Google Shape;582;p51"/>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583" name="Google Shape;583;p51"/>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sz="500">
              <a:latin typeface="Do Hyeon"/>
              <a:ea typeface="Do Hyeon"/>
              <a:cs typeface="Do Hyeon"/>
              <a:sym typeface="Do Hyeon"/>
            </a:endParaRPr>
          </a:p>
        </p:txBody>
      </p:sp>
      <p:sp>
        <p:nvSpPr>
          <p:cNvPr id="584" name="Google Shape;584;p51"/>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lang="ko" sz="500">
                <a:latin typeface="Do Hyeon"/>
                <a:ea typeface="Do Hyeon"/>
                <a:cs typeface="Do Hyeon"/>
                <a:sym typeface="Do Hyeon"/>
              </a:rPr>
              <a:t>WORKER</a:t>
            </a:r>
            <a:endParaRPr sz="500">
              <a:latin typeface="Do Hyeon"/>
              <a:ea typeface="Do Hyeon"/>
              <a:cs typeface="Do Hyeon"/>
              <a:sym typeface="Do Hyeon"/>
            </a:endParaRPr>
          </a:p>
        </p:txBody>
      </p:sp>
      <p:sp>
        <p:nvSpPr>
          <p:cNvPr id="585" name="Google Shape;585;p51"/>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W</a:t>
            </a:r>
            <a:r>
              <a:rPr b="0" lang="ko">
                <a:latin typeface="Do Hyeon"/>
                <a:ea typeface="Do Hyeon"/>
                <a:cs typeface="Do Hyeon"/>
                <a:sym typeface="Do Hyeon"/>
              </a:rPr>
              <a:t>orkers run workloads</a:t>
            </a:r>
            <a:endParaRPr b="0">
              <a:latin typeface="Do Hyeon"/>
              <a:ea typeface="Do Hyeon"/>
              <a:cs typeface="Do Hyeon"/>
              <a:sym typeface="Do Hye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52"/>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Do Hyeon"/>
              <a:ea typeface="Do Hyeon"/>
              <a:cs typeface="Do Hyeon"/>
              <a:sym typeface="Do Hyeon"/>
            </a:endParaRPr>
          </a:p>
        </p:txBody>
      </p:sp>
      <p:sp>
        <p:nvSpPr>
          <p:cNvPr id="591" name="Google Shape;591;p52"/>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sz="500">
              <a:latin typeface="Do Hyeon"/>
              <a:ea typeface="Do Hyeon"/>
              <a:cs typeface="Do Hyeon"/>
              <a:sym typeface="Do Hyeon"/>
            </a:endParaRPr>
          </a:p>
        </p:txBody>
      </p:sp>
      <p:sp>
        <p:nvSpPr>
          <p:cNvPr id="592" name="Google Shape;592;p52"/>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sz="500">
              <a:latin typeface="Do Hyeon"/>
              <a:ea typeface="Do Hyeon"/>
              <a:cs typeface="Do Hyeon"/>
              <a:sym typeface="Do Hyeon"/>
            </a:endParaRPr>
          </a:p>
        </p:txBody>
      </p:sp>
      <p:sp>
        <p:nvSpPr>
          <p:cNvPr id="593" name="Google Shape;593;p52"/>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lang="ko" sz="500">
                <a:latin typeface="Do Hyeon"/>
                <a:ea typeface="Do Hyeon"/>
                <a:cs typeface="Do Hyeon"/>
                <a:sym typeface="Do Hyeon"/>
              </a:rPr>
              <a:t>MASTER</a:t>
            </a:r>
            <a:endParaRPr sz="500">
              <a:latin typeface="Do Hyeon"/>
              <a:ea typeface="Do Hyeon"/>
              <a:cs typeface="Do Hyeon"/>
              <a:sym typeface="Do Hyeon"/>
            </a:endParaRPr>
          </a:p>
        </p:txBody>
      </p:sp>
      <p:sp>
        <p:nvSpPr>
          <p:cNvPr id="594" name="Google Shape;594;p52"/>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Do Hyeon"/>
              <a:ea typeface="Do Hyeon"/>
              <a:cs typeface="Do Hyeon"/>
              <a:sym typeface="Do Hyeon"/>
            </a:endParaRPr>
          </a:p>
        </p:txBody>
      </p:sp>
      <p:sp>
        <p:nvSpPr>
          <p:cNvPr id="595" name="Google Shape;595;p52"/>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596" name="Google Shape;596;p52"/>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597" name="Google Shape;597;p52"/>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598" name="Google Shape;598;p52"/>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M</a:t>
            </a:r>
            <a:r>
              <a:rPr b="0" lang="ko">
                <a:latin typeface="Do Hyeon"/>
                <a:ea typeface="Do Hyeon"/>
                <a:cs typeface="Do Hyeon"/>
                <a:sym typeface="Do Hyeon"/>
              </a:rPr>
              <a:t>asters are the control plane</a:t>
            </a:r>
            <a:endParaRPr b="0">
              <a:latin typeface="Do Hyeon"/>
              <a:ea typeface="Do Hyeon"/>
              <a:cs typeface="Do Hyeon"/>
              <a:sym typeface="Do Hye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53"/>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E</a:t>
            </a:r>
            <a:r>
              <a:rPr b="0" lang="ko">
                <a:latin typeface="Do Hyeon"/>
                <a:ea typeface="Do Hyeon"/>
                <a:cs typeface="Do Hyeon"/>
                <a:sym typeface="Do Hyeon"/>
              </a:rPr>
              <a:t>verything runs in pods</a:t>
            </a:r>
            <a:endParaRPr b="0">
              <a:latin typeface="Do Hyeon"/>
              <a:ea typeface="Do Hyeon"/>
              <a:cs typeface="Do Hyeon"/>
              <a:sym typeface="Do Hyeon"/>
            </a:endParaRPr>
          </a:p>
        </p:txBody>
      </p:sp>
      <p:cxnSp>
        <p:nvCxnSpPr>
          <p:cNvPr id="604" name="Google Shape;604;p53"/>
          <p:cNvCxnSpPr>
            <a:stCxn id="605" idx="0"/>
            <a:endCxn id="606" idx="3"/>
          </p:cNvCxnSpPr>
          <p:nvPr/>
        </p:nvCxnSpPr>
        <p:spPr>
          <a:xfrm>
            <a:off x="2023284" y="2870401"/>
            <a:ext cx="1933500" cy="0"/>
          </a:xfrm>
          <a:prstGeom prst="straightConnector1">
            <a:avLst/>
          </a:prstGeom>
          <a:noFill/>
          <a:ln cap="flat" cmpd="sng" w="9525">
            <a:solidFill>
              <a:srgbClr val="666666"/>
            </a:solidFill>
            <a:prstDash val="solid"/>
            <a:round/>
            <a:headEnd len="med" w="med" type="none"/>
            <a:tailEnd len="med" w="med" type="triangle"/>
          </a:ln>
        </p:spPr>
      </p:cxnSp>
      <p:sp>
        <p:nvSpPr>
          <p:cNvPr id="606" name="Google Shape;606;p53"/>
          <p:cNvSpPr/>
          <p:nvPr/>
        </p:nvSpPr>
        <p:spPr>
          <a:xfrm>
            <a:off x="3956897" y="254970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ko" sz="600">
                <a:latin typeface="Do Hyeon"/>
                <a:ea typeface="Do Hyeon"/>
                <a:cs typeface="Do Hyeon"/>
                <a:sym typeface="Do Hyeon"/>
              </a:rPr>
              <a:t>CONTAINER</a:t>
            </a:r>
            <a:endParaRPr sz="600">
              <a:latin typeface="Do Hyeon"/>
              <a:ea typeface="Do Hyeon"/>
              <a:cs typeface="Do Hyeon"/>
              <a:sym typeface="Do Hyeon"/>
            </a:endParaRPr>
          </a:p>
        </p:txBody>
      </p:sp>
      <p:sp>
        <p:nvSpPr>
          <p:cNvPr id="605" name="Google Shape;605;p53"/>
          <p:cNvSpPr/>
          <p:nvPr/>
        </p:nvSpPr>
        <p:spPr>
          <a:xfrm>
            <a:off x="1282584" y="2550301"/>
            <a:ext cx="740700" cy="6402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600">
                <a:solidFill>
                  <a:srgbClr val="FFFFFF"/>
                </a:solidFill>
                <a:latin typeface="Do Hyeon"/>
                <a:ea typeface="Do Hyeon"/>
                <a:cs typeface="Do Hyeon"/>
                <a:sym typeface="Do Hyeon"/>
              </a:rPr>
              <a:t>IMAGE</a:t>
            </a:r>
            <a:endParaRPr sz="600">
              <a:solidFill>
                <a:srgbClr val="FFFFFF"/>
              </a:solidFill>
              <a:latin typeface="Do Hyeon"/>
              <a:ea typeface="Do Hyeon"/>
              <a:cs typeface="Do Hyeon"/>
              <a:sym typeface="Do Hyeon"/>
            </a:endParaRPr>
          </a:p>
        </p:txBody>
      </p:sp>
      <p:sp>
        <p:nvSpPr>
          <p:cNvPr id="607" name="Google Shape;607;p53"/>
          <p:cNvSpPr/>
          <p:nvPr/>
        </p:nvSpPr>
        <p:spPr>
          <a:xfrm>
            <a:off x="6627216" y="233928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Do Hyeon"/>
              <a:ea typeface="Do Hyeon"/>
              <a:cs typeface="Do Hyeon"/>
              <a:sym typeface="Do Hyeon"/>
            </a:endParaRPr>
          </a:p>
          <a:p>
            <a:pPr indent="0" lvl="0" marL="0" rtl="0" algn="ctr">
              <a:spcBef>
                <a:spcPts val="0"/>
              </a:spcBef>
              <a:spcAft>
                <a:spcPts val="0"/>
              </a:spcAft>
              <a:buNone/>
            </a:pPr>
            <a:r>
              <a:t/>
            </a:r>
            <a:endParaRPr sz="1100">
              <a:latin typeface="Do Hyeon"/>
              <a:ea typeface="Do Hyeon"/>
              <a:cs typeface="Do Hyeon"/>
              <a:sym typeface="Do Hyeon"/>
            </a:endParaRPr>
          </a:p>
          <a:p>
            <a:pPr indent="0" lvl="0" marL="0" rtl="0" algn="ctr">
              <a:spcBef>
                <a:spcPts val="0"/>
              </a:spcBef>
              <a:spcAft>
                <a:spcPts val="0"/>
              </a:spcAft>
              <a:buNone/>
            </a:pPr>
            <a:r>
              <a:t/>
            </a:r>
            <a:endParaRPr sz="1100">
              <a:latin typeface="Do Hyeon"/>
              <a:ea typeface="Do Hyeon"/>
              <a:cs typeface="Do Hyeon"/>
              <a:sym typeface="Do Hyeon"/>
            </a:endParaRPr>
          </a:p>
          <a:p>
            <a:pPr indent="0" lvl="0" marL="0" rtl="0" algn="ctr">
              <a:spcBef>
                <a:spcPts val="0"/>
              </a:spcBef>
              <a:spcAft>
                <a:spcPts val="0"/>
              </a:spcAft>
              <a:buNone/>
            </a:pPr>
            <a:r>
              <a:t/>
            </a:r>
            <a:endParaRPr sz="1100">
              <a:latin typeface="Do Hyeon"/>
              <a:ea typeface="Do Hyeon"/>
              <a:cs typeface="Do Hyeon"/>
              <a:sym typeface="Do Hyeon"/>
            </a:endParaRPr>
          </a:p>
          <a:p>
            <a:pPr indent="0" lvl="0" marL="0" rtl="0" algn="ctr">
              <a:spcBef>
                <a:spcPts val="0"/>
              </a:spcBef>
              <a:spcAft>
                <a:spcPts val="0"/>
              </a:spcAft>
              <a:buNone/>
            </a:pPr>
            <a:r>
              <a:t/>
            </a:r>
            <a:endParaRPr sz="1100">
              <a:latin typeface="Do Hyeon"/>
              <a:ea typeface="Do Hyeon"/>
              <a:cs typeface="Do Hyeon"/>
              <a:sym typeface="Do Hyeon"/>
            </a:endParaRPr>
          </a:p>
          <a:p>
            <a:pPr indent="0" lvl="0" marL="0" rtl="0" algn="ctr">
              <a:spcBef>
                <a:spcPts val="0"/>
              </a:spcBef>
              <a:spcAft>
                <a:spcPts val="0"/>
              </a:spcAft>
              <a:buNone/>
            </a:pPr>
            <a:r>
              <a:rPr lang="ko" sz="1100">
                <a:latin typeface="Do Hyeon"/>
                <a:ea typeface="Do Hyeon"/>
                <a:cs typeface="Do Hyeon"/>
                <a:sym typeface="Do Hyeon"/>
              </a:rPr>
              <a:t>POD</a:t>
            </a:r>
            <a:endParaRPr sz="1100">
              <a:latin typeface="Do Hyeon"/>
              <a:ea typeface="Do Hyeon"/>
              <a:cs typeface="Do Hyeon"/>
              <a:sym typeface="Do Hyeon"/>
            </a:endParaRPr>
          </a:p>
        </p:txBody>
      </p:sp>
      <p:sp>
        <p:nvSpPr>
          <p:cNvPr id="608" name="Google Shape;608;p53"/>
          <p:cNvSpPr/>
          <p:nvPr/>
        </p:nvSpPr>
        <p:spPr>
          <a:xfrm>
            <a:off x="6874116" y="2553175"/>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ko" sz="600">
                <a:latin typeface="Do Hyeon"/>
                <a:ea typeface="Do Hyeon"/>
                <a:cs typeface="Do Hyeon"/>
                <a:sym typeface="Do Hyeon"/>
              </a:rPr>
              <a:t>CONTAINER</a:t>
            </a:r>
            <a:endParaRPr sz="600">
              <a:latin typeface="Do Hyeon"/>
              <a:ea typeface="Do Hyeon"/>
              <a:cs typeface="Do Hyeon"/>
              <a:sym typeface="Do Hyeon"/>
            </a:endParaRPr>
          </a:p>
        </p:txBody>
      </p:sp>
      <p:sp>
        <p:nvSpPr>
          <p:cNvPr id="609" name="Google Shape;609;p53"/>
          <p:cNvSpPr txBox="1"/>
          <p:nvPr/>
        </p:nvSpPr>
        <p:spPr>
          <a:xfrm>
            <a:off x="6914925" y="3426633"/>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700">
                <a:solidFill>
                  <a:srgbClr val="38761D"/>
                </a:solidFill>
                <a:latin typeface="Do Hyeon"/>
                <a:ea typeface="Do Hyeon"/>
                <a:cs typeface="Do Hyeon"/>
                <a:sym typeface="Do Hyeon"/>
              </a:rPr>
              <a:t>10.140.4.44</a:t>
            </a:r>
            <a:endParaRPr sz="700">
              <a:solidFill>
                <a:srgbClr val="38761D"/>
              </a:solidFill>
              <a:latin typeface="Do Hyeon"/>
              <a:ea typeface="Do Hyeon"/>
              <a:cs typeface="Do Hyeon"/>
              <a:sym typeface="Do Hyeon"/>
            </a:endParaRPr>
          </a:p>
        </p:txBody>
      </p:sp>
      <p:cxnSp>
        <p:nvCxnSpPr>
          <p:cNvPr id="610" name="Google Shape;610;p53"/>
          <p:cNvCxnSpPr>
            <a:stCxn id="606" idx="0"/>
            <a:endCxn id="607" idx="3"/>
          </p:cNvCxnSpPr>
          <p:nvPr/>
        </p:nvCxnSpPr>
        <p:spPr>
          <a:xfrm>
            <a:off x="4697297" y="2870400"/>
            <a:ext cx="1929900" cy="36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8"/>
          <p:cNvSpPr txBox="1"/>
          <p:nvPr/>
        </p:nvSpPr>
        <p:spPr>
          <a:xfrm>
            <a:off x="2468475" y="784050"/>
            <a:ext cx="6613500" cy="7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6000">
                <a:latin typeface="Do Hyeon"/>
                <a:ea typeface="Do Hyeon"/>
                <a:cs typeface="Do Hyeon"/>
                <a:sym typeface="Do Hyeon"/>
              </a:rPr>
              <a:t>Global Transaction</a:t>
            </a:r>
            <a:endParaRPr sz="6000">
              <a:latin typeface="Do Hyeon"/>
              <a:ea typeface="Do Hyeon"/>
              <a:cs typeface="Do Hyeon"/>
              <a:sym typeface="Do Hyeon"/>
            </a:endParaRPr>
          </a:p>
        </p:txBody>
      </p:sp>
      <p:sp>
        <p:nvSpPr>
          <p:cNvPr id="123" name="Google Shape;123;p18"/>
          <p:cNvSpPr txBox="1"/>
          <p:nvPr/>
        </p:nvSpPr>
        <p:spPr>
          <a:xfrm>
            <a:off x="3663625" y="2155650"/>
            <a:ext cx="3589500" cy="7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6000">
                <a:latin typeface="Do Hyeon"/>
                <a:ea typeface="Do Hyeon"/>
                <a:cs typeface="Do Hyeon"/>
                <a:sym typeface="Do Hyeon"/>
              </a:rPr>
              <a:t>라떼는...</a:t>
            </a:r>
            <a:endParaRPr sz="6000">
              <a:latin typeface="Do Hyeon"/>
              <a:ea typeface="Do Hyeon"/>
              <a:cs typeface="Do Hyeon"/>
              <a:sym typeface="Do Hyeon"/>
            </a:endParaRPr>
          </a:p>
        </p:txBody>
      </p:sp>
      <p:pic>
        <p:nvPicPr>
          <p:cNvPr id="124" name="Google Shape;124;p18"/>
          <p:cNvPicPr preferRelativeResize="0"/>
          <p:nvPr/>
        </p:nvPicPr>
        <p:blipFill>
          <a:blip r:embed="rId3">
            <a:alphaModFix/>
          </a:blip>
          <a:stretch>
            <a:fillRect/>
          </a:stretch>
        </p:blipFill>
        <p:spPr>
          <a:xfrm>
            <a:off x="304800" y="1066800"/>
            <a:ext cx="2158500" cy="1882950"/>
          </a:xfrm>
          <a:prstGeom prst="rect">
            <a:avLst/>
          </a:prstGeom>
          <a:noFill/>
          <a:ln>
            <a:noFill/>
          </a:ln>
        </p:spPr>
      </p:pic>
      <p:sp>
        <p:nvSpPr>
          <p:cNvPr id="125" name="Google Shape;125;p18"/>
          <p:cNvSpPr txBox="1"/>
          <p:nvPr/>
        </p:nvSpPr>
        <p:spPr>
          <a:xfrm>
            <a:off x="996625" y="3908250"/>
            <a:ext cx="7756200" cy="7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6000">
                <a:latin typeface="Do Hyeon"/>
                <a:ea typeface="Do Hyeon"/>
                <a:cs typeface="Do Hyeon"/>
                <a:sym typeface="Do Hyeon"/>
              </a:rPr>
              <a:t>이것을 다 직접 </a:t>
            </a:r>
            <a:r>
              <a:rPr lang="ko" sz="6000">
                <a:solidFill>
                  <a:srgbClr val="FF9900"/>
                </a:solidFill>
                <a:latin typeface="Do Hyeon"/>
                <a:ea typeface="Do Hyeon"/>
                <a:cs typeface="Do Hyeon"/>
                <a:sym typeface="Do Hyeon"/>
              </a:rPr>
              <a:t>구현했어</a:t>
            </a:r>
            <a:r>
              <a:rPr lang="ko" sz="6000">
                <a:latin typeface="Do Hyeon"/>
                <a:ea typeface="Do Hyeon"/>
                <a:cs typeface="Do Hyeon"/>
                <a:sym typeface="Do Hyeon"/>
              </a:rPr>
              <a:t>… </a:t>
            </a:r>
            <a:r>
              <a:rPr lang="ko" sz="3000">
                <a:latin typeface="Do Hyeon"/>
                <a:ea typeface="Do Hyeon"/>
                <a:cs typeface="Do Hyeon"/>
                <a:sym typeface="Do Hyeon"/>
              </a:rPr>
              <a:t>Local Thread가... BlahBlah</a:t>
            </a:r>
            <a:endParaRPr sz="3000">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54"/>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6" name="Google Shape;616;p54"/>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617" name="Google Shape;617;p54"/>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618" name="Google Shape;618;p54"/>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MASTER</a:t>
            </a:r>
            <a:endParaRPr b="1" sz="500">
              <a:latin typeface="Overpass"/>
              <a:ea typeface="Overpass"/>
              <a:cs typeface="Overpass"/>
              <a:sym typeface="Overpass"/>
            </a:endParaRPr>
          </a:p>
        </p:txBody>
      </p:sp>
      <p:sp>
        <p:nvSpPr>
          <p:cNvPr id="619" name="Google Shape;619;p54"/>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0" name="Google Shape;620;p54"/>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621" name="Google Shape;621;p54"/>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etcd</a:t>
            </a:r>
            <a:endParaRPr sz="800">
              <a:solidFill>
                <a:srgbClr val="FFFFFF"/>
              </a:solidFill>
              <a:latin typeface="Do Hyeon"/>
              <a:ea typeface="Do Hyeon"/>
              <a:cs typeface="Do Hyeon"/>
              <a:sym typeface="Do Hyeon"/>
            </a:endParaRPr>
          </a:p>
        </p:txBody>
      </p:sp>
      <p:sp>
        <p:nvSpPr>
          <p:cNvPr id="622" name="Google Shape;622;p54"/>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623" name="Google Shape;623;p54"/>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624" name="Google Shape;624;p54"/>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Do Hyeon"/>
              <a:ea typeface="Do Hyeon"/>
              <a:cs typeface="Do Hyeon"/>
              <a:sym typeface="Do Hyeon"/>
            </a:endParaRPr>
          </a:p>
        </p:txBody>
      </p:sp>
      <p:pic>
        <p:nvPicPr>
          <p:cNvPr id="625" name="Google Shape;625;p54"/>
          <p:cNvPicPr preferRelativeResize="0"/>
          <p:nvPr/>
        </p:nvPicPr>
        <p:blipFill>
          <a:blip r:embed="rId3">
            <a:alphaModFix/>
          </a:blip>
          <a:stretch>
            <a:fillRect/>
          </a:stretch>
        </p:blipFill>
        <p:spPr>
          <a:xfrm>
            <a:off x="2686775" y="2689539"/>
            <a:ext cx="234602" cy="204786"/>
          </a:xfrm>
          <a:prstGeom prst="rect">
            <a:avLst/>
          </a:prstGeom>
          <a:noFill/>
          <a:ln>
            <a:noFill/>
          </a:ln>
        </p:spPr>
      </p:pic>
      <p:sp>
        <p:nvSpPr>
          <p:cNvPr id="626" name="Google Shape;626;p54"/>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S</a:t>
            </a:r>
            <a:r>
              <a:rPr b="0" lang="ko">
                <a:latin typeface="Do Hyeon"/>
                <a:ea typeface="Do Hyeon"/>
                <a:cs typeface="Do Hyeon"/>
                <a:sym typeface="Do Hyeon"/>
              </a:rPr>
              <a:t>tate of everything</a:t>
            </a:r>
            <a:endParaRPr b="0">
              <a:latin typeface="Do Hyeon"/>
              <a:ea typeface="Do Hyeon"/>
              <a:cs typeface="Do Hyeon"/>
              <a:sym typeface="Do Hye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55"/>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 name="Google Shape;632;p55"/>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633" name="Google Shape;633;p55"/>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634" name="Google Shape;634;p55"/>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MASTER</a:t>
            </a:r>
            <a:endParaRPr b="1" sz="500">
              <a:latin typeface="Overpass"/>
              <a:ea typeface="Overpass"/>
              <a:cs typeface="Overpass"/>
              <a:sym typeface="Overpass"/>
            </a:endParaRPr>
          </a:p>
        </p:txBody>
      </p:sp>
      <p:sp>
        <p:nvSpPr>
          <p:cNvPr id="635" name="Google Shape;635;p55"/>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 name="Google Shape;636;p55"/>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637" name="Google Shape;637;p55"/>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lang="ko" sz="800">
                <a:solidFill>
                  <a:srgbClr val="FFFFFF"/>
                </a:solidFill>
                <a:latin typeface="Do Hyeon"/>
                <a:ea typeface="Do Hyeon"/>
                <a:cs typeface="Do Hyeon"/>
                <a:sym typeface="Do Hyeon"/>
              </a:rPr>
              <a:t>Kubernetes</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638" name="Google Shape;638;p55"/>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etcd</a:t>
            </a:r>
            <a:endParaRPr sz="800">
              <a:solidFill>
                <a:srgbClr val="FFFFFF"/>
              </a:solidFill>
              <a:latin typeface="Do Hyeon"/>
              <a:ea typeface="Do Hyeon"/>
              <a:cs typeface="Do Hyeon"/>
              <a:sym typeface="Do Hyeon"/>
            </a:endParaRPr>
          </a:p>
        </p:txBody>
      </p:sp>
      <p:sp>
        <p:nvSpPr>
          <p:cNvPr id="639" name="Google Shape;639;p55"/>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640" name="Google Shape;640;p55"/>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641" name="Google Shape;641;p55"/>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2" name="Google Shape;642;p55"/>
          <p:cNvPicPr preferRelativeResize="0"/>
          <p:nvPr/>
        </p:nvPicPr>
        <p:blipFill>
          <a:blip r:embed="rId3">
            <a:alphaModFix/>
          </a:blip>
          <a:stretch>
            <a:fillRect/>
          </a:stretch>
        </p:blipFill>
        <p:spPr>
          <a:xfrm>
            <a:off x="2686775" y="2689539"/>
            <a:ext cx="234602" cy="204786"/>
          </a:xfrm>
          <a:prstGeom prst="rect">
            <a:avLst/>
          </a:prstGeom>
          <a:noFill/>
          <a:ln>
            <a:noFill/>
          </a:ln>
        </p:spPr>
      </p:pic>
      <p:sp>
        <p:nvSpPr>
          <p:cNvPr id="643" name="Google Shape;643;p55"/>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44" name="Google Shape;644;p55"/>
          <p:cNvPicPr preferRelativeResize="0"/>
          <p:nvPr/>
        </p:nvPicPr>
        <p:blipFill>
          <a:blip r:embed="rId4">
            <a:alphaModFix/>
          </a:blip>
          <a:stretch>
            <a:fillRect/>
          </a:stretch>
        </p:blipFill>
        <p:spPr>
          <a:xfrm>
            <a:off x="2692362" y="2142618"/>
            <a:ext cx="223430" cy="250438"/>
          </a:xfrm>
          <a:prstGeom prst="rect">
            <a:avLst/>
          </a:prstGeom>
          <a:noFill/>
          <a:ln>
            <a:noFill/>
          </a:ln>
        </p:spPr>
      </p:pic>
      <p:sp>
        <p:nvSpPr>
          <p:cNvPr id="645" name="Google Shape;645;p55"/>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C</a:t>
            </a:r>
            <a:r>
              <a:rPr b="0" lang="ko">
                <a:latin typeface="Do Hyeon"/>
                <a:ea typeface="Do Hyeon"/>
                <a:cs typeface="Do Hyeon"/>
                <a:sym typeface="Do Hyeon"/>
              </a:rPr>
              <a:t>ore kubernetes components</a:t>
            </a:r>
            <a:endParaRPr b="0">
              <a:latin typeface="Do Hyeon"/>
              <a:ea typeface="Do Hyeon"/>
              <a:cs typeface="Do Hyeon"/>
              <a:sym typeface="Do Hyeon"/>
            </a:endParaRPr>
          </a:p>
        </p:txBody>
      </p:sp>
      <p:sp>
        <p:nvSpPr>
          <p:cNvPr id="646" name="Google Shape;646;p55"/>
          <p:cNvSpPr txBox="1"/>
          <p:nvPr/>
        </p:nvSpPr>
        <p:spPr>
          <a:xfrm>
            <a:off x="6181172" y="11005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lang="ko" sz="800">
                <a:solidFill>
                  <a:srgbClr val="FFFFFF"/>
                </a:solidFill>
                <a:latin typeface="Do Hyeon"/>
                <a:ea typeface="Do Hyeon"/>
                <a:cs typeface="Do Hyeon"/>
                <a:sym typeface="Do Hyeon"/>
              </a:rPr>
              <a:t>Kubernetes</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API server</a:t>
            </a:r>
            <a:endParaRPr sz="800">
              <a:solidFill>
                <a:srgbClr val="FFFFFF"/>
              </a:solidFill>
              <a:latin typeface="Do Hyeon"/>
              <a:ea typeface="Do Hyeon"/>
              <a:cs typeface="Do Hyeon"/>
              <a:sym typeface="Do Hyeon"/>
            </a:endParaRPr>
          </a:p>
        </p:txBody>
      </p:sp>
      <p:sp>
        <p:nvSpPr>
          <p:cNvPr id="647" name="Google Shape;647;p55"/>
          <p:cNvSpPr txBox="1"/>
          <p:nvPr/>
        </p:nvSpPr>
        <p:spPr>
          <a:xfrm>
            <a:off x="61811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Scheduler</a:t>
            </a:r>
            <a:endParaRPr sz="800">
              <a:solidFill>
                <a:srgbClr val="FFFFFF"/>
              </a:solidFill>
              <a:latin typeface="Do Hyeon"/>
              <a:ea typeface="Do Hyeon"/>
              <a:cs typeface="Do Hyeon"/>
              <a:sym typeface="Do Hyeon"/>
            </a:endParaRPr>
          </a:p>
        </p:txBody>
      </p:sp>
      <p:sp>
        <p:nvSpPr>
          <p:cNvPr id="648" name="Google Shape;648;p55"/>
          <p:cNvSpPr txBox="1"/>
          <p:nvPr/>
        </p:nvSpPr>
        <p:spPr>
          <a:xfrm>
            <a:off x="6181172" y="29293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Cluster Management</a:t>
            </a:r>
            <a:endParaRPr sz="800">
              <a:solidFill>
                <a:srgbClr val="FFFFFF"/>
              </a:solidFill>
              <a:latin typeface="Do Hyeon"/>
              <a:ea typeface="Do Hyeon"/>
              <a:cs typeface="Do Hyeon"/>
              <a:sym typeface="Do Hyeon"/>
            </a:endParaRPr>
          </a:p>
        </p:txBody>
      </p:sp>
      <p:cxnSp>
        <p:nvCxnSpPr>
          <p:cNvPr id="649" name="Google Shape;649;p55"/>
          <p:cNvCxnSpPr>
            <a:stCxn id="637" idx="3"/>
            <a:endCxn id="646" idx="1"/>
          </p:cNvCxnSpPr>
          <p:nvPr/>
        </p:nvCxnSpPr>
        <p:spPr>
          <a:xfrm flipH="1" rot="10800000">
            <a:off x="4103072" y="1353435"/>
            <a:ext cx="2078100" cy="9144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650" name="Google Shape;650;p55"/>
          <p:cNvCxnSpPr>
            <a:endCxn id="647" idx="1"/>
          </p:cNvCxnSpPr>
          <p:nvPr/>
        </p:nvCxnSpPr>
        <p:spPr>
          <a:xfrm>
            <a:off x="4103072" y="2267235"/>
            <a:ext cx="2078100" cy="6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651" name="Google Shape;651;p55"/>
          <p:cNvCxnSpPr>
            <a:stCxn id="637" idx="3"/>
            <a:endCxn id="648" idx="1"/>
          </p:cNvCxnSpPr>
          <p:nvPr/>
        </p:nvCxnSpPr>
        <p:spPr>
          <a:xfrm>
            <a:off x="4103072" y="2267835"/>
            <a:ext cx="2078100" cy="914400"/>
          </a:xfrm>
          <a:prstGeom prst="bent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56"/>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7" name="Google Shape;657;p56"/>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658" name="Google Shape;658;p56"/>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659" name="Google Shape;659;p56"/>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MASTER</a:t>
            </a:r>
            <a:endParaRPr b="1" sz="500">
              <a:latin typeface="Overpass"/>
              <a:ea typeface="Overpass"/>
              <a:cs typeface="Overpass"/>
              <a:sym typeface="Overpass"/>
            </a:endParaRPr>
          </a:p>
        </p:txBody>
      </p:sp>
      <p:sp>
        <p:nvSpPr>
          <p:cNvPr id="660" name="Google Shape;660;p56"/>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1" name="Google Shape;661;p56"/>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OpenShift</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662" name="Google Shape;662;p56"/>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663" name="Google Shape;663;p56"/>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lang="ko" sz="800">
                <a:solidFill>
                  <a:srgbClr val="FFFFFF"/>
                </a:solidFill>
                <a:latin typeface="Do Hyeon"/>
                <a:ea typeface="Do Hyeon"/>
                <a:cs typeface="Do Hyeon"/>
                <a:sym typeface="Do Hyeon"/>
              </a:rPr>
              <a:t>Kubernetes</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664" name="Google Shape;664;p56"/>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etcd</a:t>
            </a:r>
            <a:endParaRPr sz="800">
              <a:solidFill>
                <a:srgbClr val="FFFFFF"/>
              </a:solidFill>
              <a:latin typeface="Do Hyeon"/>
              <a:ea typeface="Do Hyeon"/>
              <a:cs typeface="Do Hyeon"/>
              <a:sym typeface="Do Hyeon"/>
            </a:endParaRPr>
          </a:p>
        </p:txBody>
      </p:sp>
      <p:sp>
        <p:nvSpPr>
          <p:cNvPr id="665" name="Google Shape;665;p56"/>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666" name="Google Shape;666;p56"/>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667" name="Google Shape;667;p56"/>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68" name="Google Shape;668;p56"/>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669" name="Google Shape;669;p56"/>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70" name="Google Shape;670;p56"/>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671" name="Google Shape;671;p56"/>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72" name="Google Shape;672;p56"/>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673" name="Google Shape;673;p56"/>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C</a:t>
            </a:r>
            <a:r>
              <a:rPr b="0" lang="ko">
                <a:latin typeface="Do Hyeon"/>
                <a:ea typeface="Do Hyeon"/>
                <a:cs typeface="Do Hyeon"/>
                <a:sym typeface="Do Hyeon"/>
              </a:rPr>
              <a:t>ore OpenShift components</a:t>
            </a:r>
            <a:endParaRPr b="0">
              <a:latin typeface="Do Hyeon"/>
              <a:ea typeface="Do Hyeon"/>
              <a:cs typeface="Do Hyeon"/>
              <a:sym typeface="Do Hyeon"/>
            </a:endParaRPr>
          </a:p>
        </p:txBody>
      </p:sp>
      <p:sp>
        <p:nvSpPr>
          <p:cNvPr id="674" name="Google Shape;674;p56"/>
          <p:cNvSpPr txBox="1"/>
          <p:nvPr/>
        </p:nvSpPr>
        <p:spPr>
          <a:xfrm>
            <a:off x="6181172" y="1100535"/>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lang="ko" sz="800">
                <a:solidFill>
                  <a:srgbClr val="FFFFFF"/>
                </a:solidFill>
                <a:latin typeface="Do Hyeon"/>
                <a:ea typeface="Do Hyeon"/>
                <a:cs typeface="Do Hyeon"/>
                <a:sym typeface="Do Hyeon"/>
              </a:rPr>
              <a:t>OpenShift</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API server</a:t>
            </a:r>
            <a:endParaRPr sz="800">
              <a:solidFill>
                <a:srgbClr val="FFFFFF"/>
              </a:solidFill>
              <a:latin typeface="Do Hyeon"/>
              <a:ea typeface="Do Hyeon"/>
              <a:cs typeface="Do Hyeon"/>
              <a:sym typeface="Do Hyeon"/>
            </a:endParaRPr>
          </a:p>
        </p:txBody>
      </p:sp>
      <p:sp>
        <p:nvSpPr>
          <p:cNvPr id="675" name="Google Shape;675;p56"/>
          <p:cNvSpPr txBox="1"/>
          <p:nvPr/>
        </p:nvSpPr>
        <p:spPr>
          <a:xfrm>
            <a:off x="6181172" y="2014935"/>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Operator Lifecycle Management</a:t>
            </a:r>
            <a:endParaRPr sz="800">
              <a:solidFill>
                <a:srgbClr val="FFFFFF"/>
              </a:solidFill>
              <a:latin typeface="Do Hyeon"/>
              <a:ea typeface="Do Hyeon"/>
              <a:cs typeface="Do Hyeon"/>
              <a:sym typeface="Do Hyeon"/>
            </a:endParaRPr>
          </a:p>
        </p:txBody>
      </p:sp>
      <p:sp>
        <p:nvSpPr>
          <p:cNvPr id="676" name="Google Shape;676;p56"/>
          <p:cNvSpPr txBox="1"/>
          <p:nvPr/>
        </p:nvSpPr>
        <p:spPr>
          <a:xfrm>
            <a:off x="6181172" y="2929335"/>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Web Console</a:t>
            </a:r>
            <a:endParaRPr sz="800">
              <a:solidFill>
                <a:srgbClr val="FFFFFF"/>
              </a:solidFill>
              <a:latin typeface="Do Hyeon"/>
              <a:ea typeface="Do Hyeon"/>
              <a:cs typeface="Do Hyeon"/>
              <a:sym typeface="Do Hyeon"/>
            </a:endParaRPr>
          </a:p>
        </p:txBody>
      </p:sp>
      <p:cxnSp>
        <p:nvCxnSpPr>
          <p:cNvPr id="677" name="Google Shape;677;p56"/>
          <p:cNvCxnSpPr>
            <a:stCxn id="661" idx="3"/>
            <a:endCxn id="674" idx="1"/>
          </p:cNvCxnSpPr>
          <p:nvPr/>
        </p:nvCxnSpPr>
        <p:spPr>
          <a:xfrm>
            <a:off x="4103072" y="1184791"/>
            <a:ext cx="2078100" cy="1686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678" name="Google Shape;678;p56"/>
          <p:cNvCxnSpPr>
            <a:stCxn id="661" idx="3"/>
            <a:endCxn id="675" idx="1"/>
          </p:cNvCxnSpPr>
          <p:nvPr/>
        </p:nvCxnSpPr>
        <p:spPr>
          <a:xfrm>
            <a:off x="4103072" y="1184791"/>
            <a:ext cx="2078100" cy="10830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679" name="Google Shape;679;p56"/>
          <p:cNvCxnSpPr>
            <a:stCxn id="661" idx="3"/>
            <a:endCxn id="676" idx="1"/>
          </p:cNvCxnSpPr>
          <p:nvPr/>
        </p:nvCxnSpPr>
        <p:spPr>
          <a:xfrm>
            <a:off x="4103072" y="1184791"/>
            <a:ext cx="2078100" cy="1997400"/>
          </a:xfrm>
          <a:prstGeom prst="bent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57"/>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5" name="Google Shape;685;p57"/>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686" name="Google Shape;686;p57"/>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687" name="Google Shape;687;p57"/>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MASTER</a:t>
            </a:r>
            <a:endParaRPr b="1" sz="500">
              <a:latin typeface="Overpass"/>
              <a:ea typeface="Overpass"/>
              <a:cs typeface="Overpass"/>
              <a:sym typeface="Overpass"/>
            </a:endParaRPr>
          </a:p>
        </p:txBody>
      </p:sp>
      <p:sp>
        <p:nvSpPr>
          <p:cNvPr id="688" name="Google Shape;688;p57"/>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9" name="Google Shape;689;p57"/>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OpenShift Services</a:t>
            </a:r>
            <a:endParaRPr sz="800">
              <a:solidFill>
                <a:srgbClr val="FFFFFF"/>
              </a:solidFill>
              <a:latin typeface="Do Hyeon"/>
              <a:ea typeface="Do Hyeon"/>
              <a:cs typeface="Do Hyeon"/>
              <a:sym typeface="Do Hyeon"/>
            </a:endParaRPr>
          </a:p>
        </p:txBody>
      </p:sp>
      <p:sp>
        <p:nvSpPr>
          <p:cNvPr id="690" name="Google Shape;690;p57"/>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691" name="Google Shape;691;p57"/>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lang="ko" sz="800">
                <a:solidFill>
                  <a:srgbClr val="FFFFFF"/>
                </a:solidFill>
                <a:latin typeface="Do Hyeon"/>
                <a:ea typeface="Do Hyeon"/>
                <a:cs typeface="Do Hyeon"/>
                <a:sym typeface="Do Hyeon"/>
              </a:rPr>
              <a:t>Kubernetes</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692" name="Google Shape;692;p57"/>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Infrastructure</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693" name="Google Shape;693;p57"/>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etcd</a:t>
            </a:r>
            <a:endParaRPr sz="800">
              <a:solidFill>
                <a:srgbClr val="FFFFFF"/>
              </a:solidFill>
              <a:latin typeface="Do Hyeon"/>
              <a:ea typeface="Do Hyeon"/>
              <a:cs typeface="Do Hyeon"/>
              <a:sym typeface="Do Hyeon"/>
            </a:endParaRPr>
          </a:p>
        </p:txBody>
      </p:sp>
      <p:sp>
        <p:nvSpPr>
          <p:cNvPr id="694" name="Google Shape;694;p57"/>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695" name="Google Shape;695;p57"/>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696" name="Google Shape;696;p57"/>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97" name="Google Shape;697;p57"/>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698" name="Google Shape;698;p57"/>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9" name="Google Shape;699;p57"/>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00" name="Google Shape;700;p57"/>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701" name="Google Shape;701;p57"/>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02" name="Google Shape;702;p57"/>
          <p:cNvPicPr preferRelativeResize="0"/>
          <p:nvPr/>
        </p:nvPicPr>
        <p:blipFill>
          <a:blip r:embed="rId5">
            <a:alphaModFix/>
          </a:blip>
          <a:stretch>
            <a:fillRect/>
          </a:stretch>
        </p:blipFill>
        <p:spPr>
          <a:xfrm>
            <a:off x="2692362" y="2142618"/>
            <a:ext cx="223430" cy="250438"/>
          </a:xfrm>
          <a:prstGeom prst="rect">
            <a:avLst/>
          </a:prstGeom>
          <a:noFill/>
          <a:ln>
            <a:noFill/>
          </a:ln>
        </p:spPr>
      </p:pic>
      <p:pic>
        <p:nvPicPr>
          <p:cNvPr id="703" name="Google Shape;703;p57"/>
          <p:cNvPicPr preferRelativeResize="0"/>
          <p:nvPr/>
        </p:nvPicPr>
        <p:blipFill>
          <a:blip r:embed="rId6">
            <a:alphaModFix/>
          </a:blip>
          <a:stretch>
            <a:fillRect/>
          </a:stretch>
        </p:blipFill>
        <p:spPr>
          <a:xfrm>
            <a:off x="2674532" y="1611382"/>
            <a:ext cx="259080" cy="228600"/>
          </a:xfrm>
          <a:prstGeom prst="rect">
            <a:avLst/>
          </a:prstGeom>
          <a:noFill/>
          <a:ln>
            <a:noFill/>
          </a:ln>
        </p:spPr>
      </p:pic>
      <p:sp>
        <p:nvSpPr>
          <p:cNvPr id="704" name="Google Shape;704;p57"/>
          <p:cNvSpPr txBox="1"/>
          <p:nvPr>
            <p:ph idx="4294967295" type="title"/>
          </p:nvPr>
        </p:nvSpPr>
        <p:spPr>
          <a:xfrm>
            <a:off x="2240575" y="154100"/>
            <a:ext cx="7250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I</a:t>
            </a:r>
            <a:r>
              <a:rPr b="0" lang="ko">
                <a:latin typeface="Do Hyeon"/>
                <a:ea typeface="Do Hyeon"/>
                <a:cs typeface="Do Hyeon"/>
                <a:sym typeface="Do Hyeon"/>
              </a:rPr>
              <a:t>nternal and support infrastructure services</a:t>
            </a:r>
            <a:endParaRPr b="0">
              <a:latin typeface="Do Hyeon"/>
              <a:ea typeface="Do Hyeon"/>
              <a:cs typeface="Do Hyeon"/>
              <a:sym typeface="Do Hyeon"/>
            </a:endParaRPr>
          </a:p>
        </p:txBody>
      </p:sp>
      <p:sp>
        <p:nvSpPr>
          <p:cNvPr id="705" name="Google Shape;705;p57"/>
          <p:cNvSpPr txBox="1"/>
          <p:nvPr/>
        </p:nvSpPr>
        <p:spPr>
          <a:xfrm>
            <a:off x="5100325" y="1473825"/>
            <a:ext cx="3208500" cy="502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ctr">
              <a:spcBef>
                <a:spcPts val="0"/>
              </a:spcBef>
              <a:spcAft>
                <a:spcPts val="0"/>
              </a:spcAft>
              <a:buClr>
                <a:schemeClr val="dk1"/>
              </a:buClr>
              <a:buSzPts val="800"/>
              <a:buFont typeface="Arial"/>
              <a:buNone/>
            </a:pPr>
            <a:r>
              <a:rPr lang="ko" sz="900">
                <a:solidFill>
                  <a:srgbClr val="FFFFFF"/>
                </a:solidFill>
                <a:latin typeface="Do Hyeon"/>
                <a:ea typeface="Do Hyeon"/>
                <a:cs typeface="Do Hyeon"/>
                <a:sym typeface="Do Hyeon"/>
              </a:rPr>
              <a:t>Monitoring | Logging | Tuned | SDN | DNS | Kubelet</a:t>
            </a:r>
            <a:endParaRPr sz="900">
              <a:solidFill>
                <a:srgbClr val="FFFFFF"/>
              </a:solidFill>
              <a:latin typeface="Do Hyeon"/>
              <a:ea typeface="Do Hyeon"/>
              <a:cs typeface="Do Hyeon"/>
              <a:sym typeface="Do Hyeon"/>
            </a:endParaRPr>
          </a:p>
        </p:txBody>
      </p:sp>
      <p:cxnSp>
        <p:nvCxnSpPr>
          <p:cNvPr id="706" name="Google Shape;706;p57"/>
          <p:cNvCxnSpPr>
            <a:stCxn id="692" idx="3"/>
            <a:endCxn id="705" idx="1"/>
          </p:cNvCxnSpPr>
          <p:nvPr/>
        </p:nvCxnSpPr>
        <p:spPr>
          <a:xfrm>
            <a:off x="4103072" y="1725226"/>
            <a:ext cx="997200" cy="600"/>
          </a:xfrm>
          <a:prstGeom prst="bentConnector3">
            <a:avLst>
              <a:gd fmla="val 50003"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58"/>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2" name="Google Shape;712;p58"/>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713" name="Google Shape;713;p58"/>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714" name="Google Shape;714;p58"/>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715" name="Google Shape;715;p58"/>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716" name="Google Shape;716;p58"/>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MASTER</a:t>
            </a:r>
            <a:endParaRPr b="1" sz="500">
              <a:latin typeface="Overpass"/>
              <a:ea typeface="Overpass"/>
              <a:cs typeface="Overpass"/>
              <a:sym typeface="Overpass"/>
            </a:endParaRPr>
          </a:p>
        </p:txBody>
      </p:sp>
      <p:sp>
        <p:nvSpPr>
          <p:cNvPr id="717" name="Google Shape;717;p58"/>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8" name="Google Shape;718;p58"/>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OpenShift Services</a:t>
            </a:r>
            <a:endParaRPr sz="800">
              <a:solidFill>
                <a:srgbClr val="FFFFFF"/>
              </a:solidFill>
              <a:latin typeface="Do Hyeon"/>
              <a:ea typeface="Do Hyeon"/>
              <a:cs typeface="Do Hyeon"/>
              <a:sym typeface="Do Hyeon"/>
            </a:endParaRPr>
          </a:p>
        </p:txBody>
      </p:sp>
      <p:sp>
        <p:nvSpPr>
          <p:cNvPr id="719" name="Google Shape;719;p58"/>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720" name="Google Shape;720;p58"/>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lang="ko" sz="800">
                <a:solidFill>
                  <a:srgbClr val="FFFFFF"/>
                </a:solidFill>
                <a:latin typeface="Do Hyeon"/>
                <a:ea typeface="Do Hyeon"/>
                <a:cs typeface="Do Hyeon"/>
                <a:sym typeface="Do Hyeon"/>
              </a:rPr>
              <a:t>Kubernetes</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721" name="Google Shape;721;p58"/>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722" name="Google Shape;722;p58"/>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Infrastructure</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723" name="Google Shape;723;p58"/>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etcd</a:t>
            </a:r>
            <a:endParaRPr sz="800">
              <a:solidFill>
                <a:srgbClr val="FFFFFF"/>
              </a:solidFill>
              <a:latin typeface="Do Hyeon"/>
              <a:ea typeface="Do Hyeon"/>
              <a:cs typeface="Do Hyeon"/>
              <a:sym typeface="Do Hyeon"/>
            </a:endParaRPr>
          </a:p>
        </p:txBody>
      </p:sp>
      <p:sp>
        <p:nvSpPr>
          <p:cNvPr id="724" name="Google Shape;724;p58"/>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725" name="Google Shape;725;p58"/>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726" name="Google Shape;726;p58"/>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27" name="Google Shape;727;p58"/>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728" name="Google Shape;728;p58"/>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9" name="Google Shape;729;p58"/>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30" name="Google Shape;730;p58"/>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731" name="Google Shape;731;p58"/>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32" name="Google Shape;732;p58"/>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733" name="Google Shape;733;p58"/>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4" name="Google Shape;734;p58"/>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735" name="Google Shape;735;p58"/>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736" name="Google Shape;736;p58"/>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737" name="Google Shape;737;p58"/>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38" name="Google Shape;738;p58"/>
          <p:cNvPicPr preferRelativeResize="0"/>
          <p:nvPr/>
        </p:nvPicPr>
        <p:blipFill>
          <a:blip r:embed="rId6">
            <a:alphaModFix/>
          </a:blip>
          <a:stretch>
            <a:fillRect/>
          </a:stretch>
        </p:blipFill>
        <p:spPr>
          <a:xfrm>
            <a:off x="4648150" y="3037357"/>
            <a:ext cx="142647" cy="137160"/>
          </a:xfrm>
          <a:prstGeom prst="rect">
            <a:avLst/>
          </a:prstGeom>
          <a:noFill/>
          <a:ln>
            <a:noFill/>
          </a:ln>
        </p:spPr>
      </p:pic>
      <p:pic>
        <p:nvPicPr>
          <p:cNvPr id="739" name="Google Shape;739;p58"/>
          <p:cNvPicPr preferRelativeResize="0"/>
          <p:nvPr/>
        </p:nvPicPr>
        <p:blipFill>
          <a:blip r:embed="rId6">
            <a:alphaModFix/>
          </a:blip>
          <a:stretch>
            <a:fillRect/>
          </a:stretch>
        </p:blipFill>
        <p:spPr>
          <a:xfrm>
            <a:off x="6904175" y="3037344"/>
            <a:ext cx="142647" cy="137160"/>
          </a:xfrm>
          <a:prstGeom prst="rect">
            <a:avLst/>
          </a:prstGeom>
          <a:noFill/>
          <a:ln>
            <a:noFill/>
          </a:ln>
        </p:spPr>
      </p:pic>
      <p:pic>
        <p:nvPicPr>
          <p:cNvPr id="740" name="Google Shape;740;p58"/>
          <p:cNvPicPr preferRelativeResize="0"/>
          <p:nvPr/>
        </p:nvPicPr>
        <p:blipFill>
          <a:blip r:embed="rId7">
            <a:alphaModFix/>
          </a:blip>
          <a:stretch>
            <a:fillRect/>
          </a:stretch>
        </p:blipFill>
        <p:spPr>
          <a:xfrm>
            <a:off x="2674532" y="1611382"/>
            <a:ext cx="259080" cy="228600"/>
          </a:xfrm>
          <a:prstGeom prst="rect">
            <a:avLst/>
          </a:prstGeom>
          <a:noFill/>
          <a:ln>
            <a:noFill/>
          </a:ln>
        </p:spPr>
      </p:pic>
      <p:sp>
        <p:nvSpPr>
          <p:cNvPr id="741" name="Google Shape;741;p58"/>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R</a:t>
            </a:r>
            <a:r>
              <a:rPr b="0" lang="ko">
                <a:latin typeface="Do Hyeon"/>
                <a:ea typeface="Do Hyeon"/>
                <a:cs typeface="Do Hyeon"/>
                <a:sym typeface="Do Hyeon"/>
              </a:rPr>
              <a:t>un on all hosts</a:t>
            </a:r>
            <a:endParaRPr b="0">
              <a:latin typeface="Do Hyeon"/>
              <a:ea typeface="Do Hyeon"/>
              <a:cs typeface="Do Hyeon"/>
              <a:sym typeface="Do Hye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59"/>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7" name="Google Shape;747;p59"/>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748" name="Google Shape;748;p59"/>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749" name="Google Shape;749;p59"/>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750" name="Google Shape;750;p59"/>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751" name="Google Shape;751;p59"/>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MASTER</a:t>
            </a:r>
            <a:endParaRPr b="1" sz="500">
              <a:latin typeface="Overpass"/>
              <a:ea typeface="Overpass"/>
              <a:cs typeface="Overpass"/>
              <a:sym typeface="Overpass"/>
            </a:endParaRPr>
          </a:p>
        </p:txBody>
      </p:sp>
      <p:sp>
        <p:nvSpPr>
          <p:cNvPr id="752" name="Google Shape;752;p59"/>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3" name="Google Shape;753;p59"/>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OpenShift Services</a:t>
            </a:r>
            <a:endParaRPr sz="800">
              <a:solidFill>
                <a:srgbClr val="FFFFFF"/>
              </a:solidFill>
              <a:latin typeface="Do Hyeon"/>
              <a:ea typeface="Do Hyeon"/>
              <a:cs typeface="Do Hyeon"/>
              <a:sym typeface="Do Hyeon"/>
            </a:endParaRPr>
          </a:p>
        </p:txBody>
      </p:sp>
      <p:sp>
        <p:nvSpPr>
          <p:cNvPr id="754" name="Google Shape;754;p59"/>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755" name="Google Shape;755;p59"/>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lang="ko" sz="800">
                <a:solidFill>
                  <a:srgbClr val="FFFFFF"/>
                </a:solidFill>
                <a:latin typeface="Do Hyeon"/>
                <a:ea typeface="Do Hyeon"/>
                <a:cs typeface="Do Hyeon"/>
                <a:sym typeface="Do Hyeon"/>
              </a:rPr>
              <a:t>Kubernetes</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756" name="Google Shape;756;p59"/>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757" name="Google Shape;757;p59"/>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Infrastructure</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758" name="Google Shape;758;p59"/>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etcd</a:t>
            </a:r>
            <a:endParaRPr sz="800">
              <a:solidFill>
                <a:srgbClr val="FFFFFF"/>
              </a:solidFill>
              <a:latin typeface="Do Hyeon"/>
              <a:ea typeface="Do Hyeon"/>
              <a:cs typeface="Do Hyeon"/>
              <a:sym typeface="Do Hyeon"/>
            </a:endParaRPr>
          </a:p>
        </p:txBody>
      </p:sp>
      <p:sp>
        <p:nvSpPr>
          <p:cNvPr id="759" name="Google Shape;759;p59"/>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760" name="Google Shape;760;p59"/>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761" name="Google Shape;761;p59"/>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62" name="Google Shape;762;p59"/>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763" name="Google Shape;763;p59"/>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4" name="Google Shape;764;p59"/>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65" name="Google Shape;765;p59"/>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766" name="Google Shape;766;p59"/>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67" name="Google Shape;767;p59"/>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768" name="Google Shape;768;p59"/>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9" name="Google Shape;769;p59"/>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Registry</a:t>
            </a:r>
            <a:endParaRPr sz="800">
              <a:solidFill>
                <a:srgbClr val="FFFFFF"/>
              </a:solidFill>
              <a:latin typeface="Do Hyeon"/>
              <a:ea typeface="Do Hyeon"/>
              <a:cs typeface="Do Hyeon"/>
              <a:sym typeface="Do Hyeon"/>
            </a:endParaRPr>
          </a:p>
        </p:txBody>
      </p:sp>
      <p:sp>
        <p:nvSpPr>
          <p:cNvPr id="770" name="Google Shape;770;p59"/>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1" name="Google Shape;771;p59"/>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772" name="Google Shape;772;p59"/>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773" name="Google Shape;773;p59"/>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774" name="Google Shape;774;p59"/>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59"/>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Registry</a:t>
            </a:r>
            <a:endParaRPr sz="800">
              <a:solidFill>
                <a:srgbClr val="FFFFFF"/>
              </a:solidFill>
              <a:latin typeface="Do Hyeon"/>
              <a:ea typeface="Do Hyeon"/>
              <a:cs typeface="Do Hyeon"/>
              <a:sym typeface="Do Hyeon"/>
            </a:endParaRPr>
          </a:p>
        </p:txBody>
      </p:sp>
      <p:sp>
        <p:nvSpPr>
          <p:cNvPr id="776" name="Google Shape;776;p59"/>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77" name="Google Shape;777;p59"/>
          <p:cNvPicPr preferRelativeResize="0"/>
          <p:nvPr/>
        </p:nvPicPr>
        <p:blipFill>
          <a:blip r:embed="rId6">
            <a:alphaModFix/>
          </a:blip>
          <a:stretch>
            <a:fillRect/>
          </a:stretch>
        </p:blipFill>
        <p:spPr>
          <a:xfrm>
            <a:off x="4646250" y="1584719"/>
            <a:ext cx="142647" cy="137160"/>
          </a:xfrm>
          <a:prstGeom prst="rect">
            <a:avLst/>
          </a:prstGeom>
          <a:noFill/>
          <a:ln>
            <a:noFill/>
          </a:ln>
        </p:spPr>
      </p:pic>
      <p:pic>
        <p:nvPicPr>
          <p:cNvPr id="778" name="Google Shape;778;p59"/>
          <p:cNvPicPr preferRelativeResize="0"/>
          <p:nvPr/>
        </p:nvPicPr>
        <p:blipFill>
          <a:blip r:embed="rId6">
            <a:alphaModFix/>
          </a:blip>
          <a:stretch>
            <a:fillRect/>
          </a:stretch>
        </p:blipFill>
        <p:spPr>
          <a:xfrm>
            <a:off x="4648150" y="3037357"/>
            <a:ext cx="142647" cy="137160"/>
          </a:xfrm>
          <a:prstGeom prst="rect">
            <a:avLst/>
          </a:prstGeom>
          <a:noFill/>
          <a:ln>
            <a:noFill/>
          </a:ln>
        </p:spPr>
      </p:pic>
      <p:pic>
        <p:nvPicPr>
          <p:cNvPr id="779" name="Google Shape;779;p59"/>
          <p:cNvPicPr preferRelativeResize="0"/>
          <p:nvPr/>
        </p:nvPicPr>
        <p:blipFill>
          <a:blip r:embed="rId6">
            <a:alphaModFix/>
          </a:blip>
          <a:stretch>
            <a:fillRect/>
          </a:stretch>
        </p:blipFill>
        <p:spPr>
          <a:xfrm>
            <a:off x="6904175" y="1584694"/>
            <a:ext cx="142647" cy="137160"/>
          </a:xfrm>
          <a:prstGeom prst="rect">
            <a:avLst/>
          </a:prstGeom>
          <a:noFill/>
          <a:ln>
            <a:noFill/>
          </a:ln>
        </p:spPr>
      </p:pic>
      <p:pic>
        <p:nvPicPr>
          <p:cNvPr id="780" name="Google Shape;780;p59"/>
          <p:cNvPicPr preferRelativeResize="0"/>
          <p:nvPr/>
        </p:nvPicPr>
        <p:blipFill>
          <a:blip r:embed="rId6">
            <a:alphaModFix/>
          </a:blip>
          <a:stretch>
            <a:fillRect/>
          </a:stretch>
        </p:blipFill>
        <p:spPr>
          <a:xfrm>
            <a:off x="6904175" y="3037344"/>
            <a:ext cx="142647" cy="137160"/>
          </a:xfrm>
          <a:prstGeom prst="rect">
            <a:avLst/>
          </a:prstGeom>
          <a:noFill/>
          <a:ln>
            <a:noFill/>
          </a:ln>
        </p:spPr>
      </p:pic>
      <p:pic>
        <p:nvPicPr>
          <p:cNvPr id="781" name="Google Shape;781;p59"/>
          <p:cNvPicPr preferRelativeResize="0"/>
          <p:nvPr/>
        </p:nvPicPr>
        <p:blipFill>
          <a:blip r:embed="rId7">
            <a:alphaModFix/>
          </a:blip>
          <a:stretch>
            <a:fillRect/>
          </a:stretch>
        </p:blipFill>
        <p:spPr>
          <a:xfrm>
            <a:off x="2674532" y="1611382"/>
            <a:ext cx="259080" cy="228600"/>
          </a:xfrm>
          <a:prstGeom prst="rect">
            <a:avLst/>
          </a:prstGeom>
          <a:noFill/>
          <a:ln>
            <a:noFill/>
          </a:ln>
        </p:spPr>
      </p:pic>
      <p:sp>
        <p:nvSpPr>
          <p:cNvPr id="782" name="Google Shape;782;p59"/>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I</a:t>
            </a:r>
            <a:r>
              <a:rPr b="0" lang="ko">
                <a:latin typeface="Do Hyeon"/>
                <a:ea typeface="Do Hyeon"/>
                <a:cs typeface="Do Hyeon"/>
                <a:sym typeface="Do Hyeon"/>
              </a:rPr>
              <a:t>ntegrated image registry</a:t>
            </a:r>
            <a:endParaRPr b="0">
              <a:latin typeface="Do Hyeon"/>
              <a:ea typeface="Do Hyeon"/>
              <a:cs typeface="Do Hyeon"/>
              <a:sym typeface="Do Hye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60"/>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88" name="Google Shape;788;p60"/>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789" name="Google Shape;789;p60"/>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790" name="Google Shape;790;p60"/>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791" name="Google Shape;791;p60"/>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792" name="Google Shape;792;p60"/>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MASTER</a:t>
            </a:r>
            <a:endParaRPr b="1" sz="500">
              <a:latin typeface="Overpass"/>
              <a:ea typeface="Overpass"/>
              <a:cs typeface="Overpass"/>
              <a:sym typeface="Overpass"/>
            </a:endParaRPr>
          </a:p>
        </p:txBody>
      </p:sp>
      <p:sp>
        <p:nvSpPr>
          <p:cNvPr id="793" name="Google Shape;793;p60"/>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4" name="Google Shape;794;p60"/>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OpenShift Services</a:t>
            </a:r>
            <a:endParaRPr sz="800">
              <a:solidFill>
                <a:srgbClr val="FFFFFF"/>
              </a:solidFill>
              <a:latin typeface="Do Hyeon"/>
              <a:ea typeface="Do Hyeon"/>
              <a:cs typeface="Do Hyeon"/>
              <a:sym typeface="Do Hyeon"/>
            </a:endParaRPr>
          </a:p>
        </p:txBody>
      </p:sp>
      <p:sp>
        <p:nvSpPr>
          <p:cNvPr id="795" name="Google Shape;795;p60"/>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796" name="Google Shape;796;p60"/>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lang="ko" sz="800">
                <a:solidFill>
                  <a:srgbClr val="FFFFFF"/>
                </a:solidFill>
                <a:latin typeface="Do Hyeon"/>
                <a:ea typeface="Do Hyeon"/>
                <a:cs typeface="Do Hyeon"/>
                <a:sym typeface="Do Hyeon"/>
              </a:rPr>
              <a:t>Kubernetes</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797" name="Google Shape;797;p60"/>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798" name="Google Shape;798;p60"/>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Infrastructure</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799" name="Google Shape;799;p60"/>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etcd</a:t>
            </a:r>
            <a:endParaRPr sz="800">
              <a:solidFill>
                <a:srgbClr val="FFFFFF"/>
              </a:solidFill>
              <a:latin typeface="Do Hyeon"/>
              <a:ea typeface="Do Hyeon"/>
              <a:cs typeface="Do Hyeon"/>
              <a:sym typeface="Do Hyeon"/>
            </a:endParaRPr>
          </a:p>
        </p:txBody>
      </p:sp>
      <p:sp>
        <p:nvSpPr>
          <p:cNvPr id="800" name="Google Shape;800;p60"/>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801" name="Google Shape;801;p60"/>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802" name="Google Shape;802;p60"/>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03" name="Google Shape;803;p60"/>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804" name="Google Shape;804;p60"/>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5" name="Google Shape;805;p60"/>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06" name="Google Shape;806;p60"/>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807" name="Google Shape;807;p60"/>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08" name="Google Shape;808;p60"/>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809" name="Google Shape;809;p60"/>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0" name="Google Shape;810;p60"/>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Registry</a:t>
            </a:r>
            <a:endParaRPr sz="800">
              <a:solidFill>
                <a:srgbClr val="FFFFFF"/>
              </a:solidFill>
              <a:latin typeface="Do Hyeon"/>
              <a:ea typeface="Do Hyeon"/>
              <a:cs typeface="Do Hyeon"/>
              <a:sym typeface="Do Hyeon"/>
            </a:endParaRPr>
          </a:p>
        </p:txBody>
      </p:sp>
      <p:sp>
        <p:nvSpPr>
          <p:cNvPr id="811" name="Google Shape;811;p60"/>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2" name="Google Shape;812;p60"/>
          <p:cNvSpPr txBox="1"/>
          <p:nvPr/>
        </p:nvSpPr>
        <p:spPr>
          <a:xfrm>
            <a:off x="4838696" y="2415455"/>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Prometheus | Grafana Alertmanager</a:t>
            </a:r>
            <a:endParaRPr sz="800">
              <a:solidFill>
                <a:srgbClr val="FFFFFF"/>
              </a:solidFill>
              <a:latin typeface="Do Hyeon"/>
              <a:ea typeface="Do Hyeon"/>
              <a:cs typeface="Do Hyeon"/>
              <a:sym typeface="Do Hyeon"/>
            </a:endParaRPr>
          </a:p>
        </p:txBody>
      </p:sp>
      <p:sp>
        <p:nvSpPr>
          <p:cNvPr id="813" name="Google Shape;813;p60"/>
          <p:cNvSpPr/>
          <p:nvPr/>
        </p:nvSpPr>
        <p:spPr>
          <a:xfrm>
            <a:off x="4596794" y="2415455"/>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4" name="Google Shape;814;p60"/>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815" name="Google Shape;815;p60"/>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816" name="Google Shape;816;p60"/>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817" name="Google Shape;817;p60"/>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8" name="Google Shape;818;p60"/>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Registry</a:t>
            </a:r>
            <a:endParaRPr sz="800">
              <a:solidFill>
                <a:srgbClr val="FFFFFF"/>
              </a:solidFill>
              <a:latin typeface="Do Hyeon"/>
              <a:ea typeface="Do Hyeon"/>
              <a:cs typeface="Do Hyeon"/>
              <a:sym typeface="Do Hyeon"/>
            </a:endParaRPr>
          </a:p>
        </p:txBody>
      </p:sp>
      <p:sp>
        <p:nvSpPr>
          <p:cNvPr id="819" name="Google Shape;819;p60"/>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0" name="Google Shape;820;p60"/>
          <p:cNvSpPr txBox="1"/>
          <p:nvPr/>
        </p:nvSpPr>
        <p:spPr>
          <a:xfrm>
            <a:off x="7094371" y="241544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Prometheus | Grafana Alertmanager</a:t>
            </a:r>
            <a:endParaRPr sz="800">
              <a:solidFill>
                <a:srgbClr val="FFFFFF"/>
              </a:solidFill>
              <a:latin typeface="Do Hyeon"/>
              <a:ea typeface="Do Hyeon"/>
              <a:cs typeface="Do Hyeon"/>
              <a:sym typeface="Do Hyeon"/>
            </a:endParaRPr>
          </a:p>
        </p:txBody>
      </p:sp>
      <p:sp>
        <p:nvSpPr>
          <p:cNvPr id="821" name="Google Shape;821;p60"/>
          <p:cNvSpPr/>
          <p:nvPr/>
        </p:nvSpPr>
        <p:spPr>
          <a:xfrm>
            <a:off x="6852469" y="241544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22" name="Google Shape;822;p60"/>
          <p:cNvPicPr preferRelativeResize="0"/>
          <p:nvPr/>
        </p:nvPicPr>
        <p:blipFill>
          <a:blip r:embed="rId6">
            <a:alphaModFix/>
          </a:blip>
          <a:stretch>
            <a:fillRect/>
          </a:stretch>
        </p:blipFill>
        <p:spPr>
          <a:xfrm>
            <a:off x="4646250" y="1584719"/>
            <a:ext cx="142647" cy="137160"/>
          </a:xfrm>
          <a:prstGeom prst="rect">
            <a:avLst/>
          </a:prstGeom>
          <a:noFill/>
          <a:ln>
            <a:noFill/>
          </a:ln>
        </p:spPr>
      </p:pic>
      <p:pic>
        <p:nvPicPr>
          <p:cNvPr id="823" name="Google Shape;823;p60"/>
          <p:cNvPicPr preferRelativeResize="0"/>
          <p:nvPr/>
        </p:nvPicPr>
        <p:blipFill>
          <a:blip r:embed="rId6">
            <a:alphaModFix/>
          </a:blip>
          <a:stretch>
            <a:fillRect/>
          </a:stretch>
        </p:blipFill>
        <p:spPr>
          <a:xfrm>
            <a:off x="4648150" y="2575469"/>
            <a:ext cx="142647" cy="137160"/>
          </a:xfrm>
          <a:prstGeom prst="rect">
            <a:avLst/>
          </a:prstGeom>
          <a:noFill/>
          <a:ln>
            <a:noFill/>
          </a:ln>
        </p:spPr>
      </p:pic>
      <p:pic>
        <p:nvPicPr>
          <p:cNvPr id="824" name="Google Shape;824;p60"/>
          <p:cNvPicPr preferRelativeResize="0"/>
          <p:nvPr/>
        </p:nvPicPr>
        <p:blipFill>
          <a:blip r:embed="rId6">
            <a:alphaModFix/>
          </a:blip>
          <a:stretch>
            <a:fillRect/>
          </a:stretch>
        </p:blipFill>
        <p:spPr>
          <a:xfrm>
            <a:off x="4648150" y="3037357"/>
            <a:ext cx="142647" cy="137160"/>
          </a:xfrm>
          <a:prstGeom prst="rect">
            <a:avLst/>
          </a:prstGeom>
          <a:noFill/>
          <a:ln>
            <a:noFill/>
          </a:ln>
        </p:spPr>
      </p:pic>
      <p:pic>
        <p:nvPicPr>
          <p:cNvPr id="825" name="Google Shape;825;p60"/>
          <p:cNvPicPr preferRelativeResize="0"/>
          <p:nvPr/>
        </p:nvPicPr>
        <p:blipFill>
          <a:blip r:embed="rId6">
            <a:alphaModFix/>
          </a:blip>
          <a:stretch>
            <a:fillRect/>
          </a:stretch>
        </p:blipFill>
        <p:spPr>
          <a:xfrm>
            <a:off x="6904175" y="1584694"/>
            <a:ext cx="142647" cy="137160"/>
          </a:xfrm>
          <a:prstGeom prst="rect">
            <a:avLst/>
          </a:prstGeom>
          <a:noFill/>
          <a:ln>
            <a:noFill/>
          </a:ln>
        </p:spPr>
      </p:pic>
      <p:pic>
        <p:nvPicPr>
          <p:cNvPr id="826" name="Google Shape;826;p60"/>
          <p:cNvPicPr preferRelativeResize="0"/>
          <p:nvPr/>
        </p:nvPicPr>
        <p:blipFill>
          <a:blip r:embed="rId6">
            <a:alphaModFix/>
          </a:blip>
          <a:stretch>
            <a:fillRect/>
          </a:stretch>
        </p:blipFill>
        <p:spPr>
          <a:xfrm>
            <a:off x="6904175" y="2575444"/>
            <a:ext cx="142647" cy="137160"/>
          </a:xfrm>
          <a:prstGeom prst="rect">
            <a:avLst/>
          </a:prstGeom>
          <a:noFill/>
          <a:ln>
            <a:noFill/>
          </a:ln>
        </p:spPr>
      </p:pic>
      <p:pic>
        <p:nvPicPr>
          <p:cNvPr id="827" name="Google Shape;827;p60"/>
          <p:cNvPicPr preferRelativeResize="0"/>
          <p:nvPr/>
        </p:nvPicPr>
        <p:blipFill>
          <a:blip r:embed="rId6">
            <a:alphaModFix/>
          </a:blip>
          <a:stretch>
            <a:fillRect/>
          </a:stretch>
        </p:blipFill>
        <p:spPr>
          <a:xfrm>
            <a:off x="6904175" y="3037344"/>
            <a:ext cx="142647" cy="137160"/>
          </a:xfrm>
          <a:prstGeom prst="rect">
            <a:avLst/>
          </a:prstGeom>
          <a:noFill/>
          <a:ln>
            <a:noFill/>
          </a:ln>
        </p:spPr>
      </p:pic>
      <p:pic>
        <p:nvPicPr>
          <p:cNvPr id="828" name="Google Shape;828;p60"/>
          <p:cNvPicPr preferRelativeResize="0"/>
          <p:nvPr/>
        </p:nvPicPr>
        <p:blipFill>
          <a:blip r:embed="rId7">
            <a:alphaModFix/>
          </a:blip>
          <a:stretch>
            <a:fillRect/>
          </a:stretch>
        </p:blipFill>
        <p:spPr>
          <a:xfrm>
            <a:off x="2674532" y="1611382"/>
            <a:ext cx="259080" cy="228600"/>
          </a:xfrm>
          <a:prstGeom prst="rect">
            <a:avLst/>
          </a:prstGeom>
          <a:noFill/>
          <a:ln>
            <a:noFill/>
          </a:ln>
        </p:spPr>
      </p:pic>
      <p:sp>
        <p:nvSpPr>
          <p:cNvPr id="829" name="Google Shape;829;p60"/>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C</a:t>
            </a:r>
            <a:r>
              <a:rPr b="0" lang="ko">
                <a:latin typeface="Do Hyeon"/>
                <a:ea typeface="Do Hyeon"/>
                <a:cs typeface="Do Hyeon"/>
                <a:sym typeface="Do Hyeon"/>
              </a:rPr>
              <a:t>luster monitoring</a:t>
            </a:r>
            <a:endParaRPr b="0">
              <a:latin typeface="Do Hyeon"/>
              <a:ea typeface="Do Hyeon"/>
              <a:cs typeface="Do Hyeon"/>
              <a:sym typeface="Do Hye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61"/>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5" name="Google Shape;835;p61"/>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836" name="Google Shape;836;p61"/>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837" name="Google Shape;837;p61"/>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838" name="Google Shape;838;p61"/>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839" name="Google Shape;839;p61"/>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MASTER</a:t>
            </a:r>
            <a:endParaRPr b="1" sz="500">
              <a:latin typeface="Overpass"/>
              <a:ea typeface="Overpass"/>
              <a:cs typeface="Overpass"/>
              <a:sym typeface="Overpass"/>
            </a:endParaRPr>
          </a:p>
        </p:txBody>
      </p:sp>
      <p:sp>
        <p:nvSpPr>
          <p:cNvPr id="840" name="Google Shape;840;p61"/>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1" name="Google Shape;841;p61"/>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OpenShift Services</a:t>
            </a:r>
            <a:endParaRPr sz="800">
              <a:solidFill>
                <a:srgbClr val="FFFFFF"/>
              </a:solidFill>
              <a:latin typeface="Do Hyeon"/>
              <a:ea typeface="Do Hyeon"/>
              <a:cs typeface="Do Hyeon"/>
              <a:sym typeface="Do Hyeon"/>
            </a:endParaRPr>
          </a:p>
        </p:txBody>
      </p:sp>
      <p:sp>
        <p:nvSpPr>
          <p:cNvPr id="842" name="Google Shape;842;p61"/>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843" name="Google Shape;843;p61"/>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lang="ko" sz="800">
                <a:solidFill>
                  <a:srgbClr val="FFFFFF"/>
                </a:solidFill>
                <a:latin typeface="Do Hyeon"/>
                <a:ea typeface="Do Hyeon"/>
                <a:cs typeface="Do Hyeon"/>
                <a:sym typeface="Do Hyeon"/>
              </a:rPr>
              <a:t>Kubernetes</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844" name="Google Shape;844;p61"/>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845" name="Google Shape;845;p61"/>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Infrastructure</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846" name="Google Shape;846;p61"/>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etcd</a:t>
            </a:r>
            <a:endParaRPr sz="800">
              <a:solidFill>
                <a:srgbClr val="FFFFFF"/>
              </a:solidFill>
              <a:latin typeface="Do Hyeon"/>
              <a:ea typeface="Do Hyeon"/>
              <a:cs typeface="Do Hyeon"/>
              <a:sym typeface="Do Hyeon"/>
            </a:endParaRPr>
          </a:p>
        </p:txBody>
      </p:sp>
      <p:sp>
        <p:nvSpPr>
          <p:cNvPr id="847" name="Google Shape;847;p61"/>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848" name="Google Shape;848;p61"/>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849" name="Google Shape;849;p61"/>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50" name="Google Shape;850;p61"/>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851" name="Google Shape;851;p61"/>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2" name="Google Shape;852;p61"/>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53" name="Google Shape;853;p61"/>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854" name="Google Shape;854;p61"/>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55" name="Google Shape;855;p61"/>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856" name="Google Shape;856;p61"/>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7" name="Google Shape;857;p61"/>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Registry</a:t>
            </a:r>
            <a:endParaRPr sz="800">
              <a:solidFill>
                <a:srgbClr val="FFFFFF"/>
              </a:solidFill>
              <a:latin typeface="Do Hyeon"/>
              <a:ea typeface="Do Hyeon"/>
              <a:cs typeface="Do Hyeon"/>
              <a:sym typeface="Do Hyeon"/>
            </a:endParaRPr>
          </a:p>
        </p:txBody>
      </p:sp>
      <p:sp>
        <p:nvSpPr>
          <p:cNvPr id="858" name="Google Shape;858;p61"/>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9" name="Google Shape;859;p61"/>
          <p:cNvSpPr txBox="1"/>
          <p:nvPr/>
        </p:nvSpPr>
        <p:spPr>
          <a:xfrm>
            <a:off x="4838696" y="2415455"/>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Prometheus | Grafana Alertmanager</a:t>
            </a:r>
            <a:endParaRPr sz="800">
              <a:solidFill>
                <a:srgbClr val="FFFFFF"/>
              </a:solidFill>
              <a:latin typeface="Do Hyeon"/>
              <a:ea typeface="Do Hyeon"/>
              <a:cs typeface="Do Hyeon"/>
              <a:sym typeface="Do Hyeon"/>
            </a:endParaRPr>
          </a:p>
        </p:txBody>
      </p:sp>
      <p:sp>
        <p:nvSpPr>
          <p:cNvPr id="860" name="Google Shape;860;p61"/>
          <p:cNvSpPr/>
          <p:nvPr/>
        </p:nvSpPr>
        <p:spPr>
          <a:xfrm>
            <a:off x="4596794" y="2415455"/>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1" name="Google Shape;861;p61"/>
          <p:cNvSpPr txBox="1"/>
          <p:nvPr/>
        </p:nvSpPr>
        <p:spPr>
          <a:xfrm>
            <a:off x="4841372" y="928870"/>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Kibana | Elasticsearch</a:t>
            </a:r>
            <a:endParaRPr sz="800">
              <a:solidFill>
                <a:srgbClr val="FFFFFF"/>
              </a:solidFill>
              <a:latin typeface="Do Hyeon"/>
              <a:ea typeface="Do Hyeon"/>
              <a:cs typeface="Do Hyeon"/>
              <a:sym typeface="Do Hyeon"/>
            </a:endParaRPr>
          </a:p>
        </p:txBody>
      </p:sp>
      <p:sp>
        <p:nvSpPr>
          <p:cNvPr id="862" name="Google Shape;862;p61"/>
          <p:cNvSpPr/>
          <p:nvPr/>
        </p:nvSpPr>
        <p:spPr>
          <a:xfrm>
            <a:off x="4598579" y="929464"/>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3" name="Google Shape;863;p61"/>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864" name="Google Shape;864;p61"/>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865" name="Google Shape;865;p61"/>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866" name="Google Shape;866;p61"/>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7" name="Google Shape;867;p61"/>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Registry</a:t>
            </a:r>
            <a:endParaRPr sz="800">
              <a:solidFill>
                <a:srgbClr val="FFFFFF"/>
              </a:solidFill>
              <a:latin typeface="Do Hyeon"/>
              <a:ea typeface="Do Hyeon"/>
              <a:cs typeface="Do Hyeon"/>
              <a:sym typeface="Do Hyeon"/>
            </a:endParaRPr>
          </a:p>
        </p:txBody>
      </p:sp>
      <p:sp>
        <p:nvSpPr>
          <p:cNvPr id="868" name="Google Shape;868;p61"/>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9" name="Google Shape;869;p61"/>
          <p:cNvSpPr txBox="1"/>
          <p:nvPr/>
        </p:nvSpPr>
        <p:spPr>
          <a:xfrm>
            <a:off x="7094371" y="241544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Prometheus | Grafana Alertmanager</a:t>
            </a:r>
            <a:endParaRPr sz="800">
              <a:solidFill>
                <a:srgbClr val="FFFFFF"/>
              </a:solidFill>
              <a:latin typeface="Do Hyeon"/>
              <a:ea typeface="Do Hyeon"/>
              <a:cs typeface="Do Hyeon"/>
              <a:sym typeface="Do Hyeon"/>
            </a:endParaRPr>
          </a:p>
        </p:txBody>
      </p:sp>
      <p:sp>
        <p:nvSpPr>
          <p:cNvPr id="870" name="Google Shape;870;p61"/>
          <p:cNvSpPr/>
          <p:nvPr/>
        </p:nvSpPr>
        <p:spPr>
          <a:xfrm>
            <a:off x="6852469" y="241544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1" name="Google Shape;871;p61"/>
          <p:cNvSpPr txBox="1"/>
          <p:nvPr/>
        </p:nvSpPr>
        <p:spPr>
          <a:xfrm>
            <a:off x="7097047" y="928862"/>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Kibana | Elasticsearch</a:t>
            </a:r>
            <a:endParaRPr sz="800">
              <a:solidFill>
                <a:srgbClr val="FFFFFF"/>
              </a:solidFill>
              <a:latin typeface="Do Hyeon"/>
              <a:ea typeface="Do Hyeon"/>
              <a:cs typeface="Do Hyeon"/>
              <a:sym typeface="Do Hyeon"/>
            </a:endParaRPr>
          </a:p>
        </p:txBody>
      </p:sp>
      <p:sp>
        <p:nvSpPr>
          <p:cNvPr id="872" name="Google Shape;872;p61"/>
          <p:cNvSpPr/>
          <p:nvPr/>
        </p:nvSpPr>
        <p:spPr>
          <a:xfrm>
            <a:off x="6854254" y="929456"/>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73" name="Google Shape;873;p61"/>
          <p:cNvPicPr preferRelativeResize="0"/>
          <p:nvPr/>
        </p:nvPicPr>
        <p:blipFill>
          <a:blip r:embed="rId6">
            <a:alphaModFix/>
          </a:blip>
          <a:stretch>
            <a:fillRect/>
          </a:stretch>
        </p:blipFill>
        <p:spPr>
          <a:xfrm>
            <a:off x="4648550" y="1090682"/>
            <a:ext cx="142647" cy="137160"/>
          </a:xfrm>
          <a:prstGeom prst="rect">
            <a:avLst/>
          </a:prstGeom>
          <a:noFill/>
          <a:ln>
            <a:noFill/>
          </a:ln>
        </p:spPr>
      </p:pic>
      <p:pic>
        <p:nvPicPr>
          <p:cNvPr id="874" name="Google Shape;874;p61"/>
          <p:cNvPicPr preferRelativeResize="0"/>
          <p:nvPr/>
        </p:nvPicPr>
        <p:blipFill>
          <a:blip r:embed="rId6">
            <a:alphaModFix/>
          </a:blip>
          <a:stretch>
            <a:fillRect/>
          </a:stretch>
        </p:blipFill>
        <p:spPr>
          <a:xfrm>
            <a:off x="4646250" y="1584719"/>
            <a:ext cx="142647" cy="137160"/>
          </a:xfrm>
          <a:prstGeom prst="rect">
            <a:avLst/>
          </a:prstGeom>
          <a:noFill/>
          <a:ln>
            <a:noFill/>
          </a:ln>
        </p:spPr>
      </p:pic>
      <p:pic>
        <p:nvPicPr>
          <p:cNvPr id="875" name="Google Shape;875;p61"/>
          <p:cNvPicPr preferRelativeResize="0"/>
          <p:nvPr/>
        </p:nvPicPr>
        <p:blipFill>
          <a:blip r:embed="rId6">
            <a:alphaModFix/>
          </a:blip>
          <a:stretch>
            <a:fillRect/>
          </a:stretch>
        </p:blipFill>
        <p:spPr>
          <a:xfrm>
            <a:off x="4648150" y="2575469"/>
            <a:ext cx="142647" cy="137160"/>
          </a:xfrm>
          <a:prstGeom prst="rect">
            <a:avLst/>
          </a:prstGeom>
          <a:noFill/>
          <a:ln>
            <a:noFill/>
          </a:ln>
        </p:spPr>
      </p:pic>
      <p:pic>
        <p:nvPicPr>
          <p:cNvPr id="876" name="Google Shape;876;p61"/>
          <p:cNvPicPr preferRelativeResize="0"/>
          <p:nvPr/>
        </p:nvPicPr>
        <p:blipFill>
          <a:blip r:embed="rId6">
            <a:alphaModFix/>
          </a:blip>
          <a:stretch>
            <a:fillRect/>
          </a:stretch>
        </p:blipFill>
        <p:spPr>
          <a:xfrm>
            <a:off x="4648150" y="3037357"/>
            <a:ext cx="142647" cy="137160"/>
          </a:xfrm>
          <a:prstGeom prst="rect">
            <a:avLst/>
          </a:prstGeom>
          <a:noFill/>
          <a:ln>
            <a:noFill/>
          </a:ln>
        </p:spPr>
      </p:pic>
      <p:pic>
        <p:nvPicPr>
          <p:cNvPr id="877" name="Google Shape;877;p61"/>
          <p:cNvPicPr preferRelativeResize="0"/>
          <p:nvPr/>
        </p:nvPicPr>
        <p:blipFill>
          <a:blip r:embed="rId6">
            <a:alphaModFix/>
          </a:blip>
          <a:stretch>
            <a:fillRect/>
          </a:stretch>
        </p:blipFill>
        <p:spPr>
          <a:xfrm>
            <a:off x="6904175" y="1088869"/>
            <a:ext cx="142647" cy="137160"/>
          </a:xfrm>
          <a:prstGeom prst="rect">
            <a:avLst/>
          </a:prstGeom>
          <a:noFill/>
          <a:ln>
            <a:noFill/>
          </a:ln>
        </p:spPr>
      </p:pic>
      <p:pic>
        <p:nvPicPr>
          <p:cNvPr id="878" name="Google Shape;878;p61"/>
          <p:cNvPicPr preferRelativeResize="0"/>
          <p:nvPr/>
        </p:nvPicPr>
        <p:blipFill>
          <a:blip r:embed="rId6">
            <a:alphaModFix/>
          </a:blip>
          <a:stretch>
            <a:fillRect/>
          </a:stretch>
        </p:blipFill>
        <p:spPr>
          <a:xfrm>
            <a:off x="6904175" y="1584694"/>
            <a:ext cx="142647" cy="137160"/>
          </a:xfrm>
          <a:prstGeom prst="rect">
            <a:avLst/>
          </a:prstGeom>
          <a:noFill/>
          <a:ln>
            <a:noFill/>
          </a:ln>
        </p:spPr>
      </p:pic>
      <p:pic>
        <p:nvPicPr>
          <p:cNvPr id="879" name="Google Shape;879;p61"/>
          <p:cNvPicPr preferRelativeResize="0"/>
          <p:nvPr/>
        </p:nvPicPr>
        <p:blipFill>
          <a:blip r:embed="rId6">
            <a:alphaModFix/>
          </a:blip>
          <a:stretch>
            <a:fillRect/>
          </a:stretch>
        </p:blipFill>
        <p:spPr>
          <a:xfrm>
            <a:off x="6904175" y="2575444"/>
            <a:ext cx="142647" cy="137160"/>
          </a:xfrm>
          <a:prstGeom prst="rect">
            <a:avLst/>
          </a:prstGeom>
          <a:noFill/>
          <a:ln>
            <a:noFill/>
          </a:ln>
        </p:spPr>
      </p:pic>
      <p:pic>
        <p:nvPicPr>
          <p:cNvPr id="880" name="Google Shape;880;p61"/>
          <p:cNvPicPr preferRelativeResize="0"/>
          <p:nvPr/>
        </p:nvPicPr>
        <p:blipFill>
          <a:blip r:embed="rId6">
            <a:alphaModFix/>
          </a:blip>
          <a:stretch>
            <a:fillRect/>
          </a:stretch>
        </p:blipFill>
        <p:spPr>
          <a:xfrm>
            <a:off x="6904175" y="3037344"/>
            <a:ext cx="142647" cy="137160"/>
          </a:xfrm>
          <a:prstGeom prst="rect">
            <a:avLst/>
          </a:prstGeom>
          <a:noFill/>
          <a:ln>
            <a:noFill/>
          </a:ln>
        </p:spPr>
      </p:pic>
      <p:pic>
        <p:nvPicPr>
          <p:cNvPr id="881" name="Google Shape;881;p61"/>
          <p:cNvPicPr preferRelativeResize="0"/>
          <p:nvPr/>
        </p:nvPicPr>
        <p:blipFill>
          <a:blip r:embed="rId7">
            <a:alphaModFix/>
          </a:blip>
          <a:stretch>
            <a:fillRect/>
          </a:stretch>
        </p:blipFill>
        <p:spPr>
          <a:xfrm>
            <a:off x="2674532" y="1611382"/>
            <a:ext cx="259080" cy="228600"/>
          </a:xfrm>
          <a:prstGeom prst="rect">
            <a:avLst/>
          </a:prstGeom>
          <a:noFill/>
          <a:ln>
            <a:noFill/>
          </a:ln>
        </p:spPr>
      </p:pic>
      <p:sp>
        <p:nvSpPr>
          <p:cNvPr id="882" name="Google Shape;882;p61"/>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L</a:t>
            </a:r>
            <a:r>
              <a:rPr b="0" lang="ko">
                <a:latin typeface="Do Hyeon"/>
                <a:ea typeface="Do Hyeon"/>
                <a:cs typeface="Do Hyeon"/>
                <a:sym typeface="Do Hyeon"/>
              </a:rPr>
              <a:t>og aggregation</a:t>
            </a:r>
            <a:endParaRPr b="0">
              <a:latin typeface="Do Hyeon"/>
              <a:ea typeface="Do Hyeon"/>
              <a:cs typeface="Do Hyeon"/>
              <a:sym typeface="Do Hye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62"/>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8" name="Google Shape;888;p62"/>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889" name="Google Shape;889;p62"/>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890" name="Google Shape;890;p62"/>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891" name="Google Shape;891;p62"/>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892" name="Google Shape;892;p62"/>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MASTER</a:t>
            </a:r>
            <a:endParaRPr b="1" sz="500">
              <a:latin typeface="Overpass"/>
              <a:ea typeface="Overpass"/>
              <a:cs typeface="Overpass"/>
              <a:sym typeface="Overpass"/>
            </a:endParaRPr>
          </a:p>
        </p:txBody>
      </p:sp>
      <p:sp>
        <p:nvSpPr>
          <p:cNvPr id="893" name="Google Shape;893;p62"/>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4" name="Google Shape;894;p62"/>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OpenShift Services</a:t>
            </a:r>
            <a:endParaRPr sz="800">
              <a:solidFill>
                <a:srgbClr val="FFFFFF"/>
              </a:solidFill>
              <a:latin typeface="Do Hyeon"/>
              <a:ea typeface="Do Hyeon"/>
              <a:cs typeface="Do Hyeon"/>
              <a:sym typeface="Do Hyeon"/>
            </a:endParaRPr>
          </a:p>
        </p:txBody>
      </p:sp>
      <p:sp>
        <p:nvSpPr>
          <p:cNvPr id="895" name="Google Shape;895;p62"/>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896" name="Google Shape;896;p62"/>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lang="ko" sz="800">
                <a:solidFill>
                  <a:srgbClr val="FFFFFF"/>
                </a:solidFill>
                <a:latin typeface="Do Hyeon"/>
                <a:ea typeface="Do Hyeon"/>
                <a:cs typeface="Do Hyeon"/>
                <a:sym typeface="Do Hyeon"/>
              </a:rPr>
              <a:t>Kubernetes</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897" name="Google Shape;897;p62"/>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898" name="Google Shape;898;p62"/>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Infrastructure</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899" name="Google Shape;899;p62"/>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etcd</a:t>
            </a:r>
            <a:endParaRPr sz="800">
              <a:solidFill>
                <a:srgbClr val="FFFFFF"/>
              </a:solidFill>
              <a:latin typeface="Do Hyeon"/>
              <a:ea typeface="Do Hyeon"/>
              <a:cs typeface="Do Hyeon"/>
              <a:sym typeface="Do Hyeon"/>
            </a:endParaRPr>
          </a:p>
        </p:txBody>
      </p:sp>
      <p:sp>
        <p:nvSpPr>
          <p:cNvPr id="900" name="Google Shape;900;p62"/>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901" name="Google Shape;901;p62"/>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902" name="Google Shape;902;p62"/>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03" name="Google Shape;903;p62"/>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904" name="Google Shape;904;p62"/>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5" name="Google Shape;905;p62"/>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06" name="Google Shape;906;p62"/>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907" name="Google Shape;907;p62"/>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08" name="Google Shape;908;p62"/>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909" name="Google Shape;909;p62"/>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0" name="Google Shape;910;p62"/>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Registry</a:t>
            </a:r>
            <a:endParaRPr sz="800">
              <a:solidFill>
                <a:srgbClr val="FFFFFF"/>
              </a:solidFill>
              <a:latin typeface="Do Hyeon"/>
              <a:ea typeface="Do Hyeon"/>
              <a:cs typeface="Do Hyeon"/>
              <a:sym typeface="Do Hyeon"/>
            </a:endParaRPr>
          </a:p>
        </p:txBody>
      </p:sp>
      <p:sp>
        <p:nvSpPr>
          <p:cNvPr id="911" name="Google Shape;911;p62"/>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2" name="Google Shape;912;p62"/>
          <p:cNvSpPr txBox="1"/>
          <p:nvPr/>
        </p:nvSpPr>
        <p:spPr>
          <a:xfrm>
            <a:off x="4838696" y="2415455"/>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Prometheus | Grafana Alertmanager</a:t>
            </a:r>
            <a:endParaRPr sz="800">
              <a:solidFill>
                <a:srgbClr val="FFFFFF"/>
              </a:solidFill>
              <a:latin typeface="Do Hyeon"/>
              <a:ea typeface="Do Hyeon"/>
              <a:cs typeface="Do Hyeon"/>
              <a:sym typeface="Do Hyeon"/>
            </a:endParaRPr>
          </a:p>
        </p:txBody>
      </p:sp>
      <p:sp>
        <p:nvSpPr>
          <p:cNvPr id="913" name="Google Shape;913;p62"/>
          <p:cNvSpPr/>
          <p:nvPr/>
        </p:nvSpPr>
        <p:spPr>
          <a:xfrm>
            <a:off x="4596794" y="2415455"/>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4" name="Google Shape;914;p62"/>
          <p:cNvSpPr txBox="1"/>
          <p:nvPr/>
        </p:nvSpPr>
        <p:spPr>
          <a:xfrm>
            <a:off x="4841372" y="928870"/>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Kibana | Elasticsearch</a:t>
            </a:r>
            <a:endParaRPr sz="800">
              <a:solidFill>
                <a:srgbClr val="FFFFFF"/>
              </a:solidFill>
              <a:latin typeface="Do Hyeon"/>
              <a:ea typeface="Do Hyeon"/>
              <a:cs typeface="Do Hyeon"/>
              <a:sym typeface="Do Hyeon"/>
            </a:endParaRPr>
          </a:p>
        </p:txBody>
      </p:sp>
      <p:sp>
        <p:nvSpPr>
          <p:cNvPr id="915" name="Google Shape;915;p62"/>
          <p:cNvSpPr/>
          <p:nvPr/>
        </p:nvSpPr>
        <p:spPr>
          <a:xfrm>
            <a:off x="4598579" y="929464"/>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6" name="Google Shape;916;p62"/>
          <p:cNvSpPr txBox="1"/>
          <p:nvPr/>
        </p:nvSpPr>
        <p:spPr>
          <a:xfrm>
            <a:off x="4840833" y="191991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Router</a:t>
            </a:r>
            <a:endParaRPr sz="800">
              <a:solidFill>
                <a:srgbClr val="FFFFFF"/>
              </a:solidFill>
              <a:latin typeface="Do Hyeon"/>
              <a:ea typeface="Do Hyeon"/>
              <a:cs typeface="Do Hyeon"/>
              <a:sym typeface="Do Hyeon"/>
            </a:endParaRPr>
          </a:p>
        </p:txBody>
      </p:sp>
      <p:sp>
        <p:nvSpPr>
          <p:cNvPr id="917" name="Google Shape;917;p62"/>
          <p:cNvSpPr/>
          <p:nvPr/>
        </p:nvSpPr>
        <p:spPr>
          <a:xfrm>
            <a:off x="4598931" y="1919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8" name="Google Shape;918;p62"/>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919" name="Google Shape;919;p62"/>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920" name="Google Shape;920;p62"/>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921" name="Google Shape;921;p62"/>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2" name="Google Shape;922;p62"/>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Registry</a:t>
            </a:r>
            <a:endParaRPr sz="800">
              <a:solidFill>
                <a:srgbClr val="FFFFFF"/>
              </a:solidFill>
              <a:latin typeface="Do Hyeon"/>
              <a:ea typeface="Do Hyeon"/>
              <a:cs typeface="Do Hyeon"/>
              <a:sym typeface="Do Hyeon"/>
            </a:endParaRPr>
          </a:p>
        </p:txBody>
      </p:sp>
      <p:sp>
        <p:nvSpPr>
          <p:cNvPr id="923" name="Google Shape;923;p62"/>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4" name="Google Shape;924;p62"/>
          <p:cNvSpPr txBox="1"/>
          <p:nvPr/>
        </p:nvSpPr>
        <p:spPr>
          <a:xfrm>
            <a:off x="7094371" y="241544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Prometheus | Grafana Alertmanager</a:t>
            </a:r>
            <a:endParaRPr sz="800">
              <a:solidFill>
                <a:srgbClr val="FFFFFF"/>
              </a:solidFill>
              <a:latin typeface="Do Hyeon"/>
              <a:ea typeface="Do Hyeon"/>
              <a:cs typeface="Do Hyeon"/>
              <a:sym typeface="Do Hyeon"/>
            </a:endParaRPr>
          </a:p>
        </p:txBody>
      </p:sp>
      <p:sp>
        <p:nvSpPr>
          <p:cNvPr id="925" name="Google Shape;925;p62"/>
          <p:cNvSpPr/>
          <p:nvPr/>
        </p:nvSpPr>
        <p:spPr>
          <a:xfrm>
            <a:off x="6852469" y="241544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6" name="Google Shape;926;p62"/>
          <p:cNvSpPr txBox="1"/>
          <p:nvPr/>
        </p:nvSpPr>
        <p:spPr>
          <a:xfrm>
            <a:off x="7097047" y="928862"/>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Kibana | Elasticsearch</a:t>
            </a:r>
            <a:endParaRPr sz="800">
              <a:solidFill>
                <a:srgbClr val="FFFFFF"/>
              </a:solidFill>
              <a:latin typeface="Do Hyeon"/>
              <a:ea typeface="Do Hyeon"/>
              <a:cs typeface="Do Hyeon"/>
              <a:sym typeface="Do Hyeon"/>
            </a:endParaRPr>
          </a:p>
        </p:txBody>
      </p:sp>
      <p:sp>
        <p:nvSpPr>
          <p:cNvPr id="927" name="Google Shape;927;p62"/>
          <p:cNvSpPr/>
          <p:nvPr/>
        </p:nvSpPr>
        <p:spPr>
          <a:xfrm>
            <a:off x="6854254" y="929456"/>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8" name="Google Shape;928;p62"/>
          <p:cNvSpPr txBox="1"/>
          <p:nvPr/>
        </p:nvSpPr>
        <p:spPr>
          <a:xfrm>
            <a:off x="7096508" y="1919909"/>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Router</a:t>
            </a:r>
            <a:endParaRPr sz="800">
              <a:solidFill>
                <a:srgbClr val="FFFFFF"/>
              </a:solidFill>
              <a:latin typeface="Do Hyeon"/>
              <a:ea typeface="Do Hyeon"/>
              <a:cs typeface="Do Hyeon"/>
              <a:sym typeface="Do Hyeon"/>
            </a:endParaRPr>
          </a:p>
        </p:txBody>
      </p:sp>
      <p:sp>
        <p:nvSpPr>
          <p:cNvPr id="929" name="Google Shape;929;p62"/>
          <p:cNvSpPr/>
          <p:nvPr/>
        </p:nvSpPr>
        <p:spPr>
          <a:xfrm>
            <a:off x="6854606" y="1919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30" name="Google Shape;930;p62"/>
          <p:cNvPicPr preferRelativeResize="0"/>
          <p:nvPr/>
        </p:nvPicPr>
        <p:blipFill>
          <a:blip r:embed="rId6">
            <a:alphaModFix/>
          </a:blip>
          <a:stretch>
            <a:fillRect/>
          </a:stretch>
        </p:blipFill>
        <p:spPr>
          <a:xfrm>
            <a:off x="4648550" y="1090682"/>
            <a:ext cx="142647" cy="137160"/>
          </a:xfrm>
          <a:prstGeom prst="rect">
            <a:avLst/>
          </a:prstGeom>
          <a:noFill/>
          <a:ln>
            <a:noFill/>
          </a:ln>
        </p:spPr>
      </p:pic>
      <p:pic>
        <p:nvPicPr>
          <p:cNvPr id="931" name="Google Shape;931;p62"/>
          <p:cNvPicPr preferRelativeResize="0"/>
          <p:nvPr/>
        </p:nvPicPr>
        <p:blipFill>
          <a:blip r:embed="rId6">
            <a:alphaModFix/>
          </a:blip>
          <a:stretch>
            <a:fillRect/>
          </a:stretch>
        </p:blipFill>
        <p:spPr>
          <a:xfrm>
            <a:off x="4646250" y="1584719"/>
            <a:ext cx="142647" cy="137160"/>
          </a:xfrm>
          <a:prstGeom prst="rect">
            <a:avLst/>
          </a:prstGeom>
          <a:noFill/>
          <a:ln>
            <a:noFill/>
          </a:ln>
        </p:spPr>
      </p:pic>
      <p:pic>
        <p:nvPicPr>
          <p:cNvPr id="932" name="Google Shape;932;p62"/>
          <p:cNvPicPr preferRelativeResize="0"/>
          <p:nvPr/>
        </p:nvPicPr>
        <p:blipFill>
          <a:blip r:embed="rId6">
            <a:alphaModFix/>
          </a:blip>
          <a:stretch>
            <a:fillRect/>
          </a:stretch>
        </p:blipFill>
        <p:spPr>
          <a:xfrm>
            <a:off x="4646250" y="2079707"/>
            <a:ext cx="142647" cy="137160"/>
          </a:xfrm>
          <a:prstGeom prst="rect">
            <a:avLst/>
          </a:prstGeom>
          <a:noFill/>
          <a:ln>
            <a:noFill/>
          </a:ln>
        </p:spPr>
      </p:pic>
      <p:pic>
        <p:nvPicPr>
          <p:cNvPr id="933" name="Google Shape;933;p62"/>
          <p:cNvPicPr preferRelativeResize="0"/>
          <p:nvPr/>
        </p:nvPicPr>
        <p:blipFill>
          <a:blip r:embed="rId6">
            <a:alphaModFix/>
          </a:blip>
          <a:stretch>
            <a:fillRect/>
          </a:stretch>
        </p:blipFill>
        <p:spPr>
          <a:xfrm>
            <a:off x="4648150" y="2575469"/>
            <a:ext cx="142647" cy="137160"/>
          </a:xfrm>
          <a:prstGeom prst="rect">
            <a:avLst/>
          </a:prstGeom>
          <a:noFill/>
          <a:ln>
            <a:noFill/>
          </a:ln>
        </p:spPr>
      </p:pic>
      <p:pic>
        <p:nvPicPr>
          <p:cNvPr id="934" name="Google Shape;934;p62"/>
          <p:cNvPicPr preferRelativeResize="0"/>
          <p:nvPr/>
        </p:nvPicPr>
        <p:blipFill>
          <a:blip r:embed="rId6">
            <a:alphaModFix/>
          </a:blip>
          <a:stretch>
            <a:fillRect/>
          </a:stretch>
        </p:blipFill>
        <p:spPr>
          <a:xfrm>
            <a:off x="4648150" y="3037357"/>
            <a:ext cx="142647" cy="137160"/>
          </a:xfrm>
          <a:prstGeom prst="rect">
            <a:avLst/>
          </a:prstGeom>
          <a:noFill/>
          <a:ln>
            <a:noFill/>
          </a:ln>
        </p:spPr>
      </p:pic>
      <p:pic>
        <p:nvPicPr>
          <p:cNvPr id="935" name="Google Shape;935;p62"/>
          <p:cNvPicPr preferRelativeResize="0"/>
          <p:nvPr/>
        </p:nvPicPr>
        <p:blipFill>
          <a:blip r:embed="rId6">
            <a:alphaModFix/>
          </a:blip>
          <a:stretch>
            <a:fillRect/>
          </a:stretch>
        </p:blipFill>
        <p:spPr>
          <a:xfrm>
            <a:off x="6904175" y="1088869"/>
            <a:ext cx="142647" cy="137160"/>
          </a:xfrm>
          <a:prstGeom prst="rect">
            <a:avLst/>
          </a:prstGeom>
          <a:noFill/>
          <a:ln>
            <a:noFill/>
          </a:ln>
        </p:spPr>
      </p:pic>
      <p:pic>
        <p:nvPicPr>
          <p:cNvPr id="936" name="Google Shape;936;p62"/>
          <p:cNvPicPr preferRelativeResize="0"/>
          <p:nvPr/>
        </p:nvPicPr>
        <p:blipFill>
          <a:blip r:embed="rId6">
            <a:alphaModFix/>
          </a:blip>
          <a:stretch>
            <a:fillRect/>
          </a:stretch>
        </p:blipFill>
        <p:spPr>
          <a:xfrm>
            <a:off x="6904175" y="1584694"/>
            <a:ext cx="142647" cy="137160"/>
          </a:xfrm>
          <a:prstGeom prst="rect">
            <a:avLst/>
          </a:prstGeom>
          <a:noFill/>
          <a:ln>
            <a:noFill/>
          </a:ln>
        </p:spPr>
      </p:pic>
      <p:pic>
        <p:nvPicPr>
          <p:cNvPr id="937" name="Google Shape;937;p62"/>
          <p:cNvPicPr preferRelativeResize="0"/>
          <p:nvPr/>
        </p:nvPicPr>
        <p:blipFill>
          <a:blip r:embed="rId6">
            <a:alphaModFix/>
          </a:blip>
          <a:stretch>
            <a:fillRect/>
          </a:stretch>
        </p:blipFill>
        <p:spPr>
          <a:xfrm>
            <a:off x="6904175" y="2079694"/>
            <a:ext cx="142647" cy="137160"/>
          </a:xfrm>
          <a:prstGeom prst="rect">
            <a:avLst/>
          </a:prstGeom>
          <a:noFill/>
          <a:ln>
            <a:noFill/>
          </a:ln>
        </p:spPr>
      </p:pic>
      <p:pic>
        <p:nvPicPr>
          <p:cNvPr id="938" name="Google Shape;938;p62"/>
          <p:cNvPicPr preferRelativeResize="0"/>
          <p:nvPr/>
        </p:nvPicPr>
        <p:blipFill>
          <a:blip r:embed="rId6">
            <a:alphaModFix/>
          </a:blip>
          <a:stretch>
            <a:fillRect/>
          </a:stretch>
        </p:blipFill>
        <p:spPr>
          <a:xfrm>
            <a:off x="6904175" y="2575444"/>
            <a:ext cx="142647" cy="137160"/>
          </a:xfrm>
          <a:prstGeom prst="rect">
            <a:avLst/>
          </a:prstGeom>
          <a:noFill/>
          <a:ln>
            <a:noFill/>
          </a:ln>
        </p:spPr>
      </p:pic>
      <p:pic>
        <p:nvPicPr>
          <p:cNvPr id="939" name="Google Shape;939;p62"/>
          <p:cNvPicPr preferRelativeResize="0"/>
          <p:nvPr/>
        </p:nvPicPr>
        <p:blipFill>
          <a:blip r:embed="rId6">
            <a:alphaModFix/>
          </a:blip>
          <a:stretch>
            <a:fillRect/>
          </a:stretch>
        </p:blipFill>
        <p:spPr>
          <a:xfrm>
            <a:off x="6904175" y="3037344"/>
            <a:ext cx="142647" cy="137160"/>
          </a:xfrm>
          <a:prstGeom prst="rect">
            <a:avLst/>
          </a:prstGeom>
          <a:noFill/>
          <a:ln>
            <a:noFill/>
          </a:ln>
        </p:spPr>
      </p:pic>
      <p:pic>
        <p:nvPicPr>
          <p:cNvPr id="940" name="Google Shape;940;p62"/>
          <p:cNvPicPr preferRelativeResize="0"/>
          <p:nvPr/>
        </p:nvPicPr>
        <p:blipFill>
          <a:blip r:embed="rId7">
            <a:alphaModFix/>
          </a:blip>
          <a:stretch>
            <a:fillRect/>
          </a:stretch>
        </p:blipFill>
        <p:spPr>
          <a:xfrm>
            <a:off x="2674532" y="1611382"/>
            <a:ext cx="259080" cy="228600"/>
          </a:xfrm>
          <a:prstGeom prst="rect">
            <a:avLst/>
          </a:prstGeom>
          <a:noFill/>
          <a:ln>
            <a:noFill/>
          </a:ln>
        </p:spPr>
      </p:pic>
      <p:sp>
        <p:nvSpPr>
          <p:cNvPr id="941" name="Google Shape;941;p62"/>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I</a:t>
            </a:r>
            <a:r>
              <a:rPr b="0" lang="ko">
                <a:latin typeface="Do Hyeon"/>
                <a:ea typeface="Do Hyeon"/>
                <a:cs typeface="Do Hyeon"/>
                <a:sym typeface="Do Hyeon"/>
              </a:rPr>
              <a:t>ntegrated routing</a:t>
            </a:r>
            <a:endParaRPr b="0">
              <a:latin typeface="Do Hyeon"/>
              <a:ea typeface="Do Hyeon"/>
              <a:cs typeface="Do Hyeon"/>
              <a:sym typeface="Do Hye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63"/>
          <p:cNvSpPr/>
          <p:nvPr/>
        </p:nvSpPr>
        <p:spPr>
          <a:xfrm>
            <a:off x="1078571" y="2734861"/>
            <a:ext cx="861600" cy="3675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ko" sz="500">
                <a:solidFill>
                  <a:srgbClr val="666666"/>
                </a:solidFill>
                <a:latin typeface="Proxima Nova"/>
                <a:ea typeface="Proxima Nova"/>
                <a:cs typeface="Proxima Nova"/>
                <a:sym typeface="Proxima Nova"/>
              </a:rPr>
              <a:t>EXISTING AUTOMATION TOOLSETS</a:t>
            </a:r>
            <a:endParaRPr b="1" sz="500">
              <a:solidFill>
                <a:srgbClr val="666666"/>
              </a:solidFill>
              <a:latin typeface="Proxima Nova"/>
              <a:ea typeface="Proxima Nova"/>
              <a:cs typeface="Proxima Nova"/>
              <a:sym typeface="Proxima Nova"/>
            </a:endParaRPr>
          </a:p>
        </p:txBody>
      </p:sp>
      <p:cxnSp>
        <p:nvCxnSpPr>
          <p:cNvPr id="947" name="Google Shape;947;p63"/>
          <p:cNvCxnSpPr/>
          <p:nvPr/>
        </p:nvCxnSpPr>
        <p:spPr>
          <a:xfrm>
            <a:off x="1938863" y="2918608"/>
            <a:ext cx="231600" cy="0"/>
          </a:xfrm>
          <a:prstGeom prst="straightConnector1">
            <a:avLst/>
          </a:prstGeom>
          <a:noFill/>
          <a:ln cap="flat" cmpd="sng" w="9525">
            <a:solidFill>
              <a:srgbClr val="666666"/>
            </a:solidFill>
            <a:prstDash val="solid"/>
            <a:round/>
            <a:headEnd len="med" w="med" type="none"/>
            <a:tailEnd len="med" w="med" type="stealth"/>
          </a:ln>
        </p:spPr>
      </p:cxnSp>
      <p:sp>
        <p:nvSpPr>
          <p:cNvPr id="948" name="Google Shape;948;p63"/>
          <p:cNvSpPr/>
          <p:nvPr/>
        </p:nvSpPr>
        <p:spPr>
          <a:xfrm>
            <a:off x="1078573" y="1516031"/>
            <a:ext cx="861600" cy="3237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ko" sz="500">
                <a:solidFill>
                  <a:srgbClr val="666666"/>
                </a:solidFill>
                <a:latin typeface="Proxima Nova"/>
                <a:ea typeface="Proxima Nova"/>
                <a:cs typeface="Proxima Nova"/>
                <a:sym typeface="Proxima Nova"/>
              </a:rPr>
              <a:t>SCM</a:t>
            </a:r>
            <a:endParaRPr b="1" sz="500">
              <a:solidFill>
                <a:srgbClr val="666666"/>
              </a:solidFill>
              <a:latin typeface="Proxima Nova"/>
              <a:ea typeface="Proxima Nova"/>
              <a:cs typeface="Proxima Nova"/>
              <a:sym typeface="Proxima Nova"/>
            </a:endParaRPr>
          </a:p>
          <a:p>
            <a:pPr indent="0" lvl="0" marL="0" rtl="0" algn="ctr">
              <a:spcBef>
                <a:spcPts val="0"/>
              </a:spcBef>
              <a:spcAft>
                <a:spcPts val="0"/>
              </a:spcAft>
              <a:buNone/>
            </a:pPr>
            <a:r>
              <a:rPr b="1" lang="ko" sz="500">
                <a:solidFill>
                  <a:srgbClr val="666666"/>
                </a:solidFill>
                <a:latin typeface="Proxima Nova"/>
                <a:ea typeface="Proxima Nova"/>
                <a:cs typeface="Proxima Nova"/>
                <a:sym typeface="Proxima Nova"/>
              </a:rPr>
              <a:t>(GIT)</a:t>
            </a:r>
            <a:endParaRPr b="1" sz="500">
              <a:solidFill>
                <a:srgbClr val="666666"/>
              </a:solidFill>
              <a:latin typeface="Proxima Nova"/>
              <a:ea typeface="Proxima Nova"/>
              <a:cs typeface="Proxima Nova"/>
              <a:sym typeface="Proxima Nova"/>
            </a:endParaRPr>
          </a:p>
        </p:txBody>
      </p:sp>
      <p:sp>
        <p:nvSpPr>
          <p:cNvPr id="949" name="Google Shape;949;p63"/>
          <p:cNvSpPr/>
          <p:nvPr/>
        </p:nvSpPr>
        <p:spPr>
          <a:xfrm>
            <a:off x="1078573" y="2051426"/>
            <a:ext cx="861600" cy="3237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ko" sz="500">
                <a:solidFill>
                  <a:srgbClr val="666666"/>
                </a:solidFill>
                <a:latin typeface="Proxima Nova"/>
                <a:ea typeface="Proxima Nova"/>
                <a:cs typeface="Proxima Nova"/>
                <a:sym typeface="Proxima Nova"/>
              </a:rPr>
              <a:t>CI/CD</a:t>
            </a:r>
            <a:endParaRPr b="1" sz="500">
              <a:solidFill>
                <a:srgbClr val="666666"/>
              </a:solidFill>
              <a:latin typeface="Proxima Nova"/>
              <a:ea typeface="Proxima Nova"/>
              <a:cs typeface="Proxima Nova"/>
              <a:sym typeface="Proxima Nova"/>
            </a:endParaRPr>
          </a:p>
        </p:txBody>
      </p:sp>
      <p:cxnSp>
        <p:nvCxnSpPr>
          <p:cNvPr id="950" name="Google Shape;950;p63"/>
          <p:cNvCxnSpPr>
            <a:stCxn id="948" idx="2"/>
            <a:endCxn id="949" idx="0"/>
          </p:cNvCxnSpPr>
          <p:nvPr/>
        </p:nvCxnSpPr>
        <p:spPr>
          <a:xfrm>
            <a:off x="1509373" y="1839731"/>
            <a:ext cx="0" cy="211800"/>
          </a:xfrm>
          <a:prstGeom prst="straightConnector1">
            <a:avLst/>
          </a:prstGeom>
          <a:noFill/>
          <a:ln cap="flat" cmpd="sng" w="9525">
            <a:solidFill>
              <a:srgbClr val="666666"/>
            </a:solidFill>
            <a:prstDash val="solid"/>
            <a:round/>
            <a:headEnd len="med" w="med" type="none"/>
            <a:tailEnd len="med" w="med" type="triangle"/>
          </a:ln>
        </p:spPr>
      </p:cxnSp>
      <p:cxnSp>
        <p:nvCxnSpPr>
          <p:cNvPr id="951" name="Google Shape;951;p63"/>
          <p:cNvCxnSpPr/>
          <p:nvPr/>
        </p:nvCxnSpPr>
        <p:spPr>
          <a:xfrm>
            <a:off x="1938865" y="1677847"/>
            <a:ext cx="231600" cy="600"/>
          </a:xfrm>
          <a:prstGeom prst="bentConnector3">
            <a:avLst>
              <a:gd fmla="val 50000" name="adj1"/>
            </a:avLst>
          </a:prstGeom>
          <a:noFill/>
          <a:ln cap="flat" cmpd="sng" w="9525">
            <a:solidFill>
              <a:srgbClr val="666666"/>
            </a:solidFill>
            <a:prstDash val="solid"/>
            <a:round/>
            <a:headEnd len="med" w="med" type="none"/>
            <a:tailEnd len="med" w="med" type="stealth"/>
          </a:ln>
        </p:spPr>
      </p:cxnSp>
      <p:cxnSp>
        <p:nvCxnSpPr>
          <p:cNvPr id="952" name="Google Shape;952;p63"/>
          <p:cNvCxnSpPr/>
          <p:nvPr/>
        </p:nvCxnSpPr>
        <p:spPr>
          <a:xfrm>
            <a:off x="1938865" y="2213242"/>
            <a:ext cx="231600" cy="600"/>
          </a:xfrm>
          <a:prstGeom prst="straightConnector1">
            <a:avLst/>
          </a:prstGeom>
          <a:noFill/>
          <a:ln cap="flat" cmpd="sng" w="9525">
            <a:solidFill>
              <a:srgbClr val="666666"/>
            </a:solidFill>
            <a:prstDash val="solid"/>
            <a:round/>
            <a:headEnd len="med" w="med" type="none"/>
            <a:tailEnd len="med" w="med" type="stealth"/>
          </a:ln>
        </p:spPr>
      </p:cxnSp>
      <p:sp>
        <p:nvSpPr>
          <p:cNvPr id="953" name="Google Shape;953;p63"/>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4" name="Google Shape;954;p63"/>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955" name="Google Shape;955;p63"/>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956" name="Google Shape;956;p63"/>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957" name="Google Shape;957;p63"/>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958" name="Google Shape;958;p63"/>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MASTER</a:t>
            </a:r>
            <a:endParaRPr b="1" sz="500">
              <a:latin typeface="Overpass"/>
              <a:ea typeface="Overpass"/>
              <a:cs typeface="Overpass"/>
              <a:sym typeface="Overpass"/>
            </a:endParaRPr>
          </a:p>
        </p:txBody>
      </p:sp>
      <p:sp>
        <p:nvSpPr>
          <p:cNvPr id="959" name="Google Shape;959;p63"/>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0" name="Google Shape;960;p63"/>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OpenShift Services</a:t>
            </a:r>
            <a:endParaRPr sz="800">
              <a:solidFill>
                <a:srgbClr val="FFFFFF"/>
              </a:solidFill>
              <a:latin typeface="Do Hyeon"/>
              <a:ea typeface="Do Hyeon"/>
              <a:cs typeface="Do Hyeon"/>
              <a:sym typeface="Do Hyeon"/>
            </a:endParaRPr>
          </a:p>
        </p:txBody>
      </p:sp>
      <p:sp>
        <p:nvSpPr>
          <p:cNvPr id="961" name="Google Shape;961;p63"/>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STORAGE</a:t>
            </a:r>
            <a:endParaRPr sz="800">
              <a:solidFill>
                <a:srgbClr val="3F9C35"/>
              </a:solidFill>
              <a:latin typeface="Do Hyeon"/>
              <a:ea typeface="Do Hyeon"/>
              <a:cs typeface="Do Hyeon"/>
              <a:sym typeface="Do Hyeon"/>
            </a:endParaRPr>
          </a:p>
        </p:txBody>
      </p:sp>
      <p:sp>
        <p:nvSpPr>
          <p:cNvPr id="962" name="Google Shape;962;p63"/>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lang="ko" sz="800">
                <a:solidFill>
                  <a:srgbClr val="FFFFFF"/>
                </a:solidFill>
                <a:latin typeface="Do Hyeon"/>
                <a:ea typeface="Do Hyeon"/>
                <a:cs typeface="Do Hyeon"/>
                <a:sym typeface="Do Hyeon"/>
              </a:rPr>
              <a:t>Kubernetes</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963" name="Google Shape;963;p63"/>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964" name="Google Shape;964;p63"/>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Infrastructure</a:t>
            </a:r>
            <a:endParaRPr sz="800">
              <a:solidFill>
                <a:srgbClr val="FFFFFF"/>
              </a:solidFill>
              <a:latin typeface="Do Hyeon"/>
              <a:ea typeface="Do Hyeon"/>
              <a:cs typeface="Do Hyeon"/>
              <a:sym typeface="Do Hyeon"/>
            </a:endParaRPr>
          </a:p>
          <a:p>
            <a:pPr indent="0" lvl="0" marL="0" rtl="0" algn="l">
              <a:spcBef>
                <a:spcPts val="0"/>
              </a:spcBef>
              <a:spcAft>
                <a:spcPts val="0"/>
              </a:spcAft>
              <a:buNone/>
            </a:pPr>
            <a:r>
              <a:rPr lang="ko" sz="800">
                <a:solidFill>
                  <a:srgbClr val="FFFFFF"/>
                </a:solidFill>
                <a:latin typeface="Do Hyeon"/>
                <a:ea typeface="Do Hyeon"/>
                <a:cs typeface="Do Hyeon"/>
                <a:sym typeface="Do Hyeon"/>
              </a:rPr>
              <a:t>services</a:t>
            </a:r>
            <a:endParaRPr sz="800">
              <a:solidFill>
                <a:srgbClr val="FFFFFF"/>
              </a:solidFill>
              <a:latin typeface="Do Hyeon"/>
              <a:ea typeface="Do Hyeon"/>
              <a:cs typeface="Do Hyeon"/>
              <a:sym typeface="Do Hyeon"/>
            </a:endParaRPr>
          </a:p>
        </p:txBody>
      </p:sp>
      <p:sp>
        <p:nvSpPr>
          <p:cNvPr id="965" name="Google Shape;965;p63"/>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etcd</a:t>
            </a:r>
            <a:endParaRPr sz="800">
              <a:solidFill>
                <a:srgbClr val="FFFFFF"/>
              </a:solidFill>
              <a:latin typeface="Do Hyeon"/>
              <a:ea typeface="Do Hyeon"/>
              <a:cs typeface="Do Hyeon"/>
              <a:sym typeface="Do Hyeon"/>
            </a:endParaRPr>
          </a:p>
        </p:txBody>
      </p:sp>
      <p:sp>
        <p:nvSpPr>
          <p:cNvPr id="966" name="Google Shape;966;p63"/>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NETWORK</a:t>
            </a:r>
            <a:endParaRPr sz="800">
              <a:solidFill>
                <a:srgbClr val="3F9C35"/>
              </a:solidFill>
              <a:latin typeface="Do Hyeon"/>
              <a:ea typeface="Do Hyeon"/>
              <a:cs typeface="Do Hyeon"/>
              <a:sym typeface="Do Hyeon"/>
            </a:endParaRPr>
          </a:p>
        </p:txBody>
      </p:sp>
      <p:sp>
        <p:nvSpPr>
          <p:cNvPr id="967" name="Google Shape;967;p63"/>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ko" sz="800">
                <a:solidFill>
                  <a:srgbClr val="3F9C35"/>
                </a:solidFill>
                <a:latin typeface="Do Hyeon"/>
                <a:ea typeface="Do Hyeon"/>
                <a:cs typeface="Do Hyeon"/>
                <a:sym typeface="Do Hyeon"/>
              </a:rPr>
              <a:t>COMPUTE</a:t>
            </a:r>
            <a:endParaRPr sz="800">
              <a:solidFill>
                <a:srgbClr val="3F9C35"/>
              </a:solidFill>
              <a:latin typeface="Do Hyeon"/>
              <a:ea typeface="Do Hyeon"/>
              <a:cs typeface="Do Hyeon"/>
              <a:sym typeface="Do Hyeon"/>
            </a:endParaRPr>
          </a:p>
        </p:txBody>
      </p:sp>
      <p:sp>
        <p:nvSpPr>
          <p:cNvPr id="968" name="Google Shape;968;p63"/>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69" name="Google Shape;969;p63"/>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970" name="Google Shape;970;p63"/>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1" name="Google Shape;971;p63"/>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72" name="Google Shape;972;p63"/>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973" name="Google Shape;973;p63"/>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74" name="Google Shape;974;p63"/>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975" name="Google Shape;975;p63"/>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6" name="Google Shape;976;p63"/>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Registry</a:t>
            </a:r>
            <a:endParaRPr sz="800">
              <a:solidFill>
                <a:srgbClr val="FFFFFF"/>
              </a:solidFill>
              <a:latin typeface="Do Hyeon"/>
              <a:ea typeface="Do Hyeon"/>
              <a:cs typeface="Do Hyeon"/>
              <a:sym typeface="Do Hyeon"/>
            </a:endParaRPr>
          </a:p>
        </p:txBody>
      </p:sp>
      <p:sp>
        <p:nvSpPr>
          <p:cNvPr id="977" name="Google Shape;977;p63"/>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8" name="Google Shape;978;p63"/>
          <p:cNvSpPr txBox="1"/>
          <p:nvPr/>
        </p:nvSpPr>
        <p:spPr>
          <a:xfrm>
            <a:off x="4838696" y="2415455"/>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Prometheus | Grafana Alertmanager</a:t>
            </a:r>
            <a:endParaRPr sz="800">
              <a:solidFill>
                <a:srgbClr val="FFFFFF"/>
              </a:solidFill>
              <a:latin typeface="Do Hyeon"/>
              <a:ea typeface="Do Hyeon"/>
              <a:cs typeface="Do Hyeon"/>
              <a:sym typeface="Do Hyeon"/>
            </a:endParaRPr>
          </a:p>
        </p:txBody>
      </p:sp>
      <p:sp>
        <p:nvSpPr>
          <p:cNvPr id="979" name="Google Shape;979;p63"/>
          <p:cNvSpPr/>
          <p:nvPr/>
        </p:nvSpPr>
        <p:spPr>
          <a:xfrm>
            <a:off x="4596794" y="2415455"/>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0" name="Google Shape;980;p63"/>
          <p:cNvSpPr txBox="1"/>
          <p:nvPr/>
        </p:nvSpPr>
        <p:spPr>
          <a:xfrm>
            <a:off x="4841372" y="928870"/>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Kibana | Elasticsearch</a:t>
            </a:r>
            <a:endParaRPr sz="800">
              <a:solidFill>
                <a:srgbClr val="FFFFFF"/>
              </a:solidFill>
              <a:latin typeface="Do Hyeon"/>
              <a:ea typeface="Do Hyeon"/>
              <a:cs typeface="Do Hyeon"/>
              <a:sym typeface="Do Hyeon"/>
            </a:endParaRPr>
          </a:p>
        </p:txBody>
      </p:sp>
      <p:sp>
        <p:nvSpPr>
          <p:cNvPr id="981" name="Google Shape;981;p63"/>
          <p:cNvSpPr/>
          <p:nvPr/>
        </p:nvSpPr>
        <p:spPr>
          <a:xfrm>
            <a:off x="4598579" y="929464"/>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2" name="Google Shape;982;p63"/>
          <p:cNvSpPr txBox="1"/>
          <p:nvPr/>
        </p:nvSpPr>
        <p:spPr>
          <a:xfrm>
            <a:off x="4840833" y="191991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Router</a:t>
            </a:r>
            <a:endParaRPr sz="800">
              <a:solidFill>
                <a:srgbClr val="FFFFFF"/>
              </a:solidFill>
              <a:latin typeface="Do Hyeon"/>
              <a:ea typeface="Do Hyeon"/>
              <a:cs typeface="Do Hyeon"/>
              <a:sym typeface="Do Hyeon"/>
            </a:endParaRPr>
          </a:p>
        </p:txBody>
      </p:sp>
      <p:sp>
        <p:nvSpPr>
          <p:cNvPr id="983" name="Google Shape;983;p63"/>
          <p:cNvSpPr/>
          <p:nvPr/>
        </p:nvSpPr>
        <p:spPr>
          <a:xfrm>
            <a:off x="4598931" y="1919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4" name="Google Shape;984;p63"/>
          <p:cNvSpPr/>
          <p:nvPr/>
        </p:nvSpPr>
        <p:spPr>
          <a:xfrm>
            <a:off x="305375" y="1717017"/>
            <a:ext cx="457200" cy="457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63"/>
          <p:cNvPicPr preferRelativeResize="0"/>
          <p:nvPr/>
        </p:nvPicPr>
        <p:blipFill>
          <a:blip r:embed="rId6">
            <a:alphaModFix/>
          </a:blip>
          <a:stretch>
            <a:fillRect/>
          </a:stretch>
        </p:blipFill>
        <p:spPr>
          <a:xfrm>
            <a:off x="448060" y="1812736"/>
            <a:ext cx="171830" cy="265762"/>
          </a:xfrm>
          <a:prstGeom prst="rect">
            <a:avLst/>
          </a:prstGeom>
          <a:noFill/>
          <a:ln>
            <a:noFill/>
          </a:ln>
        </p:spPr>
      </p:pic>
      <p:sp>
        <p:nvSpPr>
          <p:cNvPr id="986" name="Google Shape;986;p63"/>
          <p:cNvSpPr txBox="1"/>
          <p:nvPr/>
        </p:nvSpPr>
        <p:spPr>
          <a:xfrm>
            <a:off x="211025" y="2089864"/>
            <a:ext cx="6459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600">
                <a:latin typeface="Overpass Light"/>
                <a:ea typeface="Overpass Light"/>
                <a:cs typeface="Overpass Light"/>
                <a:sym typeface="Overpass Light"/>
              </a:rPr>
              <a:t>Developers</a:t>
            </a:r>
            <a:endParaRPr sz="600">
              <a:latin typeface="Overpass Light"/>
              <a:ea typeface="Overpass Light"/>
              <a:cs typeface="Overpass Light"/>
              <a:sym typeface="Overpass Light"/>
            </a:endParaRPr>
          </a:p>
        </p:txBody>
      </p:sp>
      <p:sp>
        <p:nvSpPr>
          <p:cNvPr id="987" name="Google Shape;987;p63"/>
          <p:cNvSpPr/>
          <p:nvPr/>
        </p:nvSpPr>
        <p:spPr>
          <a:xfrm>
            <a:off x="305375" y="2690008"/>
            <a:ext cx="457200" cy="457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8" name="Google Shape;988;p63"/>
          <p:cNvPicPr preferRelativeResize="0"/>
          <p:nvPr/>
        </p:nvPicPr>
        <p:blipFill>
          <a:blip r:embed="rId7">
            <a:alphaModFix/>
          </a:blip>
          <a:stretch>
            <a:fillRect/>
          </a:stretch>
        </p:blipFill>
        <p:spPr>
          <a:xfrm>
            <a:off x="448060" y="2785727"/>
            <a:ext cx="171830" cy="265762"/>
          </a:xfrm>
          <a:prstGeom prst="rect">
            <a:avLst/>
          </a:prstGeom>
          <a:noFill/>
          <a:ln>
            <a:noFill/>
          </a:ln>
        </p:spPr>
      </p:pic>
      <p:sp>
        <p:nvSpPr>
          <p:cNvPr id="989" name="Google Shape;989;p63"/>
          <p:cNvSpPr txBox="1"/>
          <p:nvPr/>
        </p:nvSpPr>
        <p:spPr>
          <a:xfrm>
            <a:off x="211025" y="3080464"/>
            <a:ext cx="6459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600">
                <a:latin typeface="Overpass Light"/>
                <a:ea typeface="Overpass Light"/>
                <a:cs typeface="Overpass Light"/>
                <a:sym typeface="Overpass Light"/>
              </a:rPr>
              <a:t>Admins</a:t>
            </a:r>
            <a:endParaRPr sz="600">
              <a:latin typeface="Overpass Light"/>
              <a:ea typeface="Overpass Light"/>
              <a:cs typeface="Overpass Light"/>
              <a:sym typeface="Overpass Light"/>
            </a:endParaRPr>
          </a:p>
        </p:txBody>
      </p:sp>
      <p:cxnSp>
        <p:nvCxnSpPr>
          <p:cNvPr id="990" name="Google Shape;990;p63"/>
          <p:cNvCxnSpPr>
            <a:stCxn id="984" idx="6"/>
            <a:endCxn id="948" idx="1"/>
          </p:cNvCxnSpPr>
          <p:nvPr/>
        </p:nvCxnSpPr>
        <p:spPr>
          <a:xfrm flipH="1" rot="10800000">
            <a:off x="762575" y="1678017"/>
            <a:ext cx="315900" cy="267600"/>
          </a:xfrm>
          <a:prstGeom prst="bentConnector3">
            <a:avLst>
              <a:gd fmla="val 50016" name="adj1"/>
            </a:avLst>
          </a:prstGeom>
          <a:noFill/>
          <a:ln cap="flat" cmpd="sng" w="9525">
            <a:solidFill>
              <a:schemeClr val="dk2"/>
            </a:solidFill>
            <a:prstDash val="solid"/>
            <a:round/>
            <a:headEnd len="med" w="med" type="none"/>
            <a:tailEnd len="med" w="med" type="none"/>
          </a:ln>
        </p:spPr>
      </p:cxnSp>
      <p:cxnSp>
        <p:nvCxnSpPr>
          <p:cNvPr id="991" name="Google Shape;991;p63"/>
          <p:cNvCxnSpPr>
            <a:stCxn id="984" idx="6"/>
            <a:endCxn id="949" idx="1"/>
          </p:cNvCxnSpPr>
          <p:nvPr/>
        </p:nvCxnSpPr>
        <p:spPr>
          <a:xfrm>
            <a:off x="762575" y="1945617"/>
            <a:ext cx="315900" cy="267600"/>
          </a:xfrm>
          <a:prstGeom prst="bentConnector3">
            <a:avLst>
              <a:gd fmla="val 50016" name="adj1"/>
            </a:avLst>
          </a:prstGeom>
          <a:noFill/>
          <a:ln cap="flat" cmpd="sng" w="9525">
            <a:solidFill>
              <a:schemeClr val="dk2"/>
            </a:solidFill>
            <a:prstDash val="solid"/>
            <a:round/>
            <a:headEnd len="med" w="med" type="none"/>
            <a:tailEnd len="med" w="med" type="none"/>
          </a:ln>
        </p:spPr>
      </p:cxnSp>
      <p:cxnSp>
        <p:nvCxnSpPr>
          <p:cNvPr id="992" name="Google Shape;992;p63"/>
          <p:cNvCxnSpPr>
            <a:stCxn id="987" idx="6"/>
            <a:endCxn id="946" idx="1"/>
          </p:cNvCxnSpPr>
          <p:nvPr/>
        </p:nvCxnSpPr>
        <p:spPr>
          <a:xfrm>
            <a:off x="762575" y="2918608"/>
            <a:ext cx="315900" cy="600"/>
          </a:xfrm>
          <a:prstGeom prst="bentConnector3">
            <a:avLst>
              <a:gd fmla="val 50015" name="adj1"/>
            </a:avLst>
          </a:prstGeom>
          <a:noFill/>
          <a:ln cap="flat" cmpd="sng" w="9525">
            <a:solidFill>
              <a:schemeClr val="dk2"/>
            </a:solidFill>
            <a:prstDash val="solid"/>
            <a:round/>
            <a:headEnd len="med" w="med" type="none"/>
            <a:tailEnd len="med" w="med" type="none"/>
          </a:ln>
        </p:spPr>
      </p:cxnSp>
      <p:sp>
        <p:nvSpPr>
          <p:cNvPr id="993" name="Google Shape;993;p63"/>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994" name="Google Shape;994;p63"/>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ko" sz="500">
                <a:latin typeface="Overpass"/>
                <a:ea typeface="Overpass"/>
                <a:cs typeface="Overpass"/>
                <a:sym typeface="Overpass"/>
              </a:rPr>
              <a:t>WORKER</a:t>
            </a:r>
            <a:endParaRPr b="1" sz="500">
              <a:latin typeface="Overpass"/>
              <a:ea typeface="Overpass"/>
              <a:cs typeface="Overpass"/>
              <a:sym typeface="Overpass"/>
            </a:endParaRPr>
          </a:p>
        </p:txBody>
      </p:sp>
      <p:sp>
        <p:nvSpPr>
          <p:cNvPr id="995" name="Google Shape;995;p63"/>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ko" sz="800">
                <a:solidFill>
                  <a:srgbClr val="FFFFFF"/>
                </a:solidFill>
                <a:latin typeface="Do Hyeon"/>
                <a:ea typeface="Do Hyeon"/>
                <a:cs typeface="Do Hyeon"/>
                <a:sym typeface="Do Hyeon"/>
              </a:rPr>
              <a:t>Monitoring | Logging | Tuned SDN | DNS | Kubelet</a:t>
            </a:r>
            <a:endParaRPr sz="800">
              <a:solidFill>
                <a:srgbClr val="FFFFFF"/>
              </a:solidFill>
              <a:latin typeface="Do Hyeon"/>
              <a:ea typeface="Do Hyeon"/>
              <a:cs typeface="Do Hyeon"/>
              <a:sym typeface="Do Hyeon"/>
            </a:endParaRPr>
          </a:p>
        </p:txBody>
      </p:sp>
      <p:sp>
        <p:nvSpPr>
          <p:cNvPr id="996" name="Google Shape;996;p63"/>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7" name="Google Shape;997;p63"/>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Registry</a:t>
            </a:r>
            <a:endParaRPr sz="800">
              <a:solidFill>
                <a:srgbClr val="FFFFFF"/>
              </a:solidFill>
              <a:latin typeface="Do Hyeon"/>
              <a:ea typeface="Do Hyeon"/>
              <a:cs typeface="Do Hyeon"/>
              <a:sym typeface="Do Hyeon"/>
            </a:endParaRPr>
          </a:p>
        </p:txBody>
      </p:sp>
      <p:sp>
        <p:nvSpPr>
          <p:cNvPr id="998" name="Google Shape;998;p63"/>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9" name="Google Shape;999;p63"/>
          <p:cNvSpPr txBox="1"/>
          <p:nvPr/>
        </p:nvSpPr>
        <p:spPr>
          <a:xfrm>
            <a:off x="7094371" y="241544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Prometheus | Grafana Alertmanager</a:t>
            </a:r>
            <a:endParaRPr sz="800">
              <a:solidFill>
                <a:srgbClr val="FFFFFF"/>
              </a:solidFill>
              <a:latin typeface="Do Hyeon"/>
              <a:ea typeface="Do Hyeon"/>
              <a:cs typeface="Do Hyeon"/>
              <a:sym typeface="Do Hyeon"/>
            </a:endParaRPr>
          </a:p>
        </p:txBody>
      </p:sp>
      <p:sp>
        <p:nvSpPr>
          <p:cNvPr id="1000" name="Google Shape;1000;p63"/>
          <p:cNvSpPr/>
          <p:nvPr/>
        </p:nvSpPr>
        <p:spPr>
          <a:xfrm>
            <a:off x="6852469" y="241544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1" name="Google Shape;1001;p63"/>
          <p:cNvSpPr txBox="1"/>
          <p:nvPr/>
        </p:nvSpPr>
        <p:spPr>
          <a:xfrm>
            <a:off x="7097047" y="928862"/>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Kibana | Elasticsearch</a:t>
            </a:r>
            <a:endParaRPr sz="800">
              <a:solidFill>
                <a:srgbClr val="FFFFFF"/>
              </a:solidFill>
              <a:latin typeface="Do Hyeon"/>
              <a:ea typeface="Do Hyeon"/>
              <a:cs typeface="Do Hyeon"/>
              <a:sym typeface="Do Hyeon"/>
            </a:endParaRPr>
          </a:p>
        </p:txBody>
      </p:sp>
      <p:sp>
        <p:nvSpPr>
          <p:cNvPr id="1002" name="Google Shape;1002;p63"/>
          <p:cNvSpPr/>
          <p:nvPr/>
        </p:nvSpPr>
        <p:spPr>
          <a:xfrm>
            <a:off x="6854254" y="929456"/>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3" name="Google Shape;1003;p63"/>
          <p:cNvSpPr txBox="1"/>
          <p:nvPr/>
        </p:nvSpPr>
        <p:spPr>
          <a:xfrm>
            <a:off x="7096508" y="1919909"/>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ko" sz="800">
                <a:solidFill>
                  <a:srgbClr val="FFFFFF"/>
                </a:solidFill>
                <a:latin typeface="Do Hyeon"/>
                <a:ea typeface="Do Hyeon"/>
                <a:cs typeface="Do Hyeon"/>
                <a:sym typeface="Do Hyeon"/>
              </a:rPr>
              <a:t>Router</a:t>
            </a:r>
            <a:endParaRPr sz="800">
              <a:solidFill>
                <a:srgbClr val="FFFFFF"/>
              </a:solidFill>
              <a:latin typeface="Do Hyeon"/>
              <a:ea typeface="Do Hyeon"/>
              <a:cs typeface="Do Hyeon"/>
              <a:sym typeface="Do Hyeon"/>
            </a:endParaRPr>
          </a:p>
        </p:txBody>
      </p:sp>
      <p:sp>
        <p:nvSpPr>
          <p:cNvPr id="1004" name="Google Shape;1004;p63"/>
          <p:cNvSpPr/>
          <p:nvPr/>
        </p:nvSpPr>
        <p:spPr>
          <a:xfrm>
            <a:off x="6854606" y="1919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005" name="Google Shape;1005;p63"/>
          <p:cNvPicPr preferRelativeResize="0"/>
          <p:nvPr/>
        </p:nvPicPr>
        <p:blipFill>
          <a:blip r:embed="rId8">
            <a:alphaModFix/>
          </a:blip>
          <a:stretch>
            <a:fillRect/>
          </a:stretch>
        </p:blipFill>
        <p:spPr>
          <a:xfrm>
            <a:off x="4648550" y="1090682"/>
            <a:ext cx="142647" cy="137160"/>
          </a:xfrm>
          <a:prstGeom prst="rect">
            <a:avLst/>
          </a:prstGeom>
          <a:noFill/>
          <a:ln>
            <a:noFill/>
          </a:ln>
        </p:spPr>
      </p:pic>
      <p:pic>
        <p:nvPicPr>
          <p:cNvPr id="1006" name="Google Shape;1006;p63"/>
          <p:cNvPicPr preferRelativeResize="0"/>
          <p:nvPr/>
        </p:nvPicPr>
        <p:blipFill>
          <a:blip r:embed="rId8">
            <a:alphaModFix/>
          </a:blip>
          <a:stretch>
            <a:fillRect/>
          </a:stretch>
        </p:blipFill>
        <p:spPr>
          <a:xfrm>
            <a:off x="4646250" y="1584719"/>
            <a:ext cx="142647" cy="137160"/>
          </a:xfrm>
          <a:prstGeom prst="rect">
            <a:avLst/>
          </a:prstGeom>
          <a:noFill/>
          <a:ln>
            <a:noFill/>
          </a:ln>
        </p:spPr>
      </p:pic>
      <p:pic>
        <p:nvPicPr>
          <p:cNvPr id="1007" name="Google Shape;1007;p63"/>
          <p:cNvPicPr preferRelativeResize="0"/>
          <p:nvPr/>
        </p:nvPicPr>
        <p:blipFill>
          <a:blip r:embed="rId8">
            <a:alphaModFix/>
          </a:blip>
          <a:stretch>
            <a:fillRect/>
          </a:stretch>
        </p:blipFill>
        <p:spPr>
          <a:xfrm>
            <a:off x="4646250" y="2079707"/>
            <a:ext cx="142647" cy="137160"/>
          </a:xfrm>
          <a:prstGeom prst="rect">
            <a:avLst/>
          </a:prstGeom>
          <a:noFill/>
          <a:ln>
            <a:noFill/>
          </a:ln>
        </p:spPr>
      </p:pic>
      <p:pic>
        <p:nvPicPr>
          <p:cNvPr id="1008" name="Google Shape;1008;p63"/>
          <p:cNvPicPr preferRelativeResize="0"/>
          <p:nvPr/>
        </p:nvPicPr>
        <p:blipFill>
          <a:blip r:embed="rId8">
            <a:alphaModFix/>
          </a:blip>
          <a:stretch>
            <a:fillRect/>
          </a:stretch>
        </p:blipFill>
        <p:spPr>
          <a:xfrm>
            <a:off x="4648150" y="2575469"/>
            <a:ext cx="142647" cy="137160"/>
          </a:xfrm>
          <a:prstGeom prst="rect">
            <a:avLst/>
          </a:prstGeom>
          <a:noFill/>
          <a:ln>
            <a:noFill/>
          </a:ln>
        </p:spPr>
      </p:pic>
      <p:pic>
        <p:nvPicPr>
          <p:cNvPr id="1009" name="Google Shape;1009;p63"/>
          <p:cNvPicPr preferRelativeResize="0"/>
          <p:nvPr/>
        </p:nvPicPr>
        <p:blipFill>
          <a:blip r:embed="rId8">
            <a:alphaModFix/>
          </a:blip>
          <a:stretch>
            <a:fillRect/>
          </a:stretch>
        </p:blipFill>
        <p:spPr>
          <a:xfrm>
            <a:off x="4648150" y="3037357"/>
            <a:ext cx="142647" cy="137160"/>
          </a:xfrm>
          <a:prstGeom prst="rect">
            <a:avLst/>
          </a:prstGeom>
          <a:noFill/>
          <a:ln>
            <a:noFill/>
          </a:ln>
        </p:spPr>
      </p:pic>
      <p:pic>
        <p:nvPicPr>
          <p:cNvPr id="1010" name="Google Shape;1010;p63"/>
          <p:cNvPicPr preferRelativeResize="0"/>
          <p:nvPr/>
        </p:nvPicPr>
        <p:blipFill>
          <a:blip r:embed="rId8">
            <a:alphaModFix/>
          </a:blip>
          <a:stretch>
            <a:fillRect/>
          </a:stretch>
        </p:blipFill>
        <p:spPr>
          <a:xfrm>
            <a:off x="6904175" y="1088869"/>
            <a:ext cx="142647" cy="137160"/>
          </a:xfrm>
          <a:prstGeom prst="rect">
            <a:avLst/>
          </a:prstGeom>
          <a:noFill/>
          <a:ln>
            <a:noFill/>
          </a:ln>
        </p:spPr>
      </p:pic>
      <p:pic>
        <p:nvPicPr>
          <p:cNvPr id="1011" name="Google Shape;1011;p63"/>
          <p:cNvPicPr preferRelativeResize="0"/>
          <p:nvPr/>
        </p:nvPicPr>
        <p:blipFill>
          <a:blip r:embed="rId8">
            <a:alphaModFix/>
          </a:blip>
          <a:stretch>
            <a:fillRect/>
          </a:stretch>
        </p:blipFill>
        <p:spPr>
          <a:xfrm>
            <a:off x="6904175" y="1584694"/>
            <a:ext cx="142647" cy="137160"/>
          </a:xfrm>
          <a:prstGeom prst="rect">
            <a:avLst/>
          </a:prstGeom>
          <a:noFill/>
          <a:ln>
            <a:noFill/>
          </a:ln>
        </p:spPr>
      </p:pic>
      <p:pic>
        <p:nvPicPr>
          <p:cNvPr id="1012" name="Google Shape;1012;p63"/>
          <p:cNvPicPr preferRelativeResize="0"/>
          <p:nvPr/>
        </p:nvPicPr>
        <p:blipFill>
          <a:blip r:embed="rId8">
            <a:alphaModFix/>
          </a:blip>
          <a:stretch>
            <a:fillRect/>
          </a:stretch>
        </p:blipFill>
        <p:spPr>
          <a:xfrm>
            <a:off x="6904175" y="2079694"/>
            <a:ext cx="142647" cy="137160"/>
          </a:xfrm>
          <a:prstGeom prst="rect">
            <a:avLst/>
          </a:prstGeom>
          <a:noFill/>
          <a:ln>
            <a:noFill/>
          </a:ln>
        </p:spPr>
      </p:pic>
      <p:pic>
        <p:nvPicPr>
          <p:cNvPr id="1013" name="Google Shape;1013;p63"/>
          <p:cNvPicPr preferRelativeResize="0"/>
          <p:nvPr/>
        </p:nvPicPr>
        <p:blipFill>
          <a:blip r:embed="rId8">
            <a:alphaModFix/>
          </a:blip>
          <a:stretch>
            <a:fillRect/>
          </a:stretch>
        </p:blipFill>
        <p:spPr>
          <a:xfrm>
            <a:off x="6904175" y="2575444"/>
            <a:ext cx="142647" cy="137160"/>
          </a:xfrm>
          <a:prstGeom prst="rect">
            <a:avLst/>
          </a:prstGeom>
          <a:noFill/>
          <a:ln>
            <a:noFill/>
          </a:ln>
        </p:spPr>
      </p:pic>
      <p:pic>
        <p:nvPicPr>
          <p:cNvPr id="1014" name="Google Shape;1014;p63"/>
          <p:cNvPicPr preferRelativeResize="0"/>
          <p:nvPr/>
        </p:nvPicPr>
        <p:blipFill>
          <a:blip r:embed="rId8">
            <a:alphaModFix/>
          </a:blip>
          <a:stretch>
            <a:fillRect/>
          </a:stretch>
        </p:blipFill>
        <p:spPr>
          <a:xfrm>
            <a:off x="6904175" y="3037344"/>
            <a:ext cx="142647" cy="137160"/>
          </a:xfrm>
          <a:prstGeom prst="rect">
            <a:avLst/>
          </a:prstGeom>
          <a:noFill/>
          <a:ln>
            <a:noFill/>
          </a:ln>
        </p:spPr>
      </p:pic>
      <p:pic>
        <p:nvPicPr>
          <p:cNvPr id="1015" name="Google Shape;1015;p63"/>
          <p:cNvPicPr preferRelativeResize="0"/>
          <p:nvPr/>
        </p:nvPicPr>
        <p:blipFill>
          <a:blip r:embed="rId9">
            <a:alphaModFix/>
          </a:blip>
          <a:stretch>
            <a:fillRect/>
          </a:stretch>
        </p:blipFill>
        <p:spPr>
          <a:xfrm>
            <a:off x="2674532" y="1611382"/>
            <a:ext cx="259080" cy="228600"/>
          </a:xfrm>
          <a:prstGeom prst="rect">
            <a:avLst/>
          </a:prstGeom>
          <a:noFill/>
          <a:ln>
            <a:noFill/>
          </a:ln>
        </p:spPr>
      </p:pic>
      <p:sp>
        <p:nvSpPr>
          <p:cNvPr id="1016" name="Google Shape;1016;p63"/>
          <p:cNvSpPr txBox="1"/>
          <p:nvPr>
            <p:ph idx="4294967295" type="title"/>
          </p:nvPr>
        </p:nvSpPr>
        <p:spPr>
          <a:xfrm>
            <a:off x="2375284" y="154099"/>
            <a:ext cx="65151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ko">
                <a:latin typeface="Do Hyeon"/>
                <a:ea typeface="Do Hyeon"/>
                <a:cs typeface="Do Hyeon"/>
                <a:sym typeface="Do Hyeon"/>
              </a:rPr>
              <a:t>D</a:t>
            </a:r>
            <a:r>
              <a:rPr b="0" lang="ko">
                <a:latin typeface="Do Hyeon"/>
                <a:ea typeface="Do Hyeon"/>
                <a:cs typeface="Do Hyeon"/>
                <a:sym typeface="Do Hyeon"/>
              </a:rPr>
              <a:t>ev and ops via web, cli, API, and IDE</a:t>
            </a:r>
            <a:endParaRPr b="0">
              <a:latin typeface="Do Hyeon"/>
              <a:ea typeface="Do Hyeon"/>
              <a:cs typeface="Do Hyeon"/>
              <a:sym typeface="Do Hye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nvSpPr>
        <p:spPr>
          <a:xfrm>
            <a:off x="280725" y="2231850"/>
            <a:ext cx="8572500" cy="7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6000">
                <a:latin typeface="Do Hyeon"/>
                <a:ea typeface="Do Hyeon"/>
                <a:cs typeface="Do Hyeon"/>
                <a:sym typeface="Do Hyeon"/>
              </a:rPr>
              <a:t>Beginner To BeginnerS</a:t>
            </a:r>
            <a:endParaRPr sz="6000">
              <a:latin typeface="Do Hyeon"/>
              <a:ea typeface="Do Hyeon"/>
              <a:cs typeface="Do Hyeon"/>
              <a:sym typeface="Do Hyeon"/>
            </a:endParaRPr>
          </a:p>
        </p:txBody>
      </p:sp>
      <p:sp>
        <p:nvSpPr>
          <p:cNvPr id="131" name="Google Shape;131;p19"/>
          <p:cNvSpPr txBox="1"/>
          <p:nvPr/>
        </p:nvSpPr>
        <p:spPr>
          <a:xfrm>
            <a:off x="280725" y="707850"/>
            <a:ext cx="8572500" cy="7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5000">
                <a:latin typeface="Do Hyeon"/>
                <a:ea typeface="Do Hyeon"/>
                <a:cs typeface="Do Hyeon"/>
                <a:sym typeface="Do Hyeon"/>
              </a:rPr>
              <a:t>기술의 역사를 알면 도움이 되는 구나</a:t>
            </a:r>
            <a:endParaRPr sz="5000">
              <a:latin typeface="Do Hyeon"/>
              <a:ea typeface="Do Hyeon"/>
              <a:cs typeface="Do Hyeon"/>
              <a:sym typeface="Do Hyeon"/>
            </a:endParaRPr>
          </a:p>
        </p:txBody>
      </p:sp>
      <p:sp>
        <p:nvSpPr>
          <p:cNvPr id="132" name="Google Shape;132;p19"/>
          <p:cNvSpPr txBox="1"/>
          <p:nvPr/>
        </p:nvSpPr>
        <p:spPr>
          <a:xfrm>
            <a:off x="270699" y="2241876"/>
            <a:ext cx="8572500" cy="7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0">
                <a:solidFill>
                  <a:srgbClr val="FF0000"/>
                </a:solidFill>
                <a:latin typeface="Do Hyeon"/>
                <a:ea typeface="Do Hyeon"/>
                <a:cs typeface="Do Hyeon"/>
                <a:sym typeface="Do Hyeon"/>
              </a:rPr>
              <a:t>B</a:t>
            </a:r>
            <a:r>
              <a:rPr b="1" lang="ko" sz="6000">
                <a:latin typeface="Do Hyeon"/>
                <a:ea typeface="Do Hyeon"/>
                <a:cs typeface="Do Hyeon"/>
                <a:sym typeface="Do Hyeon"/>
              </a:rPr>
              <a:t>eginner </a:t>
            </a:r>
            <a:r>
              <a:rPr b="1" lang="ko" sz="6000">
                <a:solidFill>
                  <a:srgbClr val="FF0000"/>
                </a:solidFill>
                <a:latin typeface="Do Hyeon"/>
                <a:ea typeface="Do Hyeon"/>
                <a:cs typeface="Do Hyeon"/>
                <a:sym typeface="Do Hyeon"/>
              </a:rPr>
              <a:t>T</a:t>
            </a:r>
            <a:r>
              <a:rPr b="1" lang="ko" sz="6000">
                <a:latin typeface="Do Hyeon"/>
                <a:ea typeface="Do Hyeon"/>
                <a:cs typeface="Do Hyeon"/>
                <a:sym typeface="Do Hyeon"/>
              </a:rPr>
              <a:t>o </a:t>
            </a:r>
            <a:r>
              <a:rPr b="1" lang="ko" sz="6000">
                <a:solidFill>
                  <a:srgbClr val="FF0000"/>
                </a:solidFill>
                <a:latin typeface="Do Hyeon"/>
                <a:ea typeface="Do Hyeon"/>
                <a:cs typeface="Do Hyeon"/>
                <a:sym typeface="Do Hyeon"/>
              </a:rPr>
              <a:t>B</a:t>
            </a:r>
            <a:r>
              <a:rPr b="1" lang="ko" sz="6000">
                <a:latin typeface="Do Hyeon"/>
                <a:ea typeface="Do Hyeon"/>
                <a:cs typeface="Do Hyeon"/>
                <a:sym typeface="Do Hyeon"/>
              </a:rPr>
              <a:t>eginner</a:t>
            </a:r>
            <a:r>
              <a:rPr b="1" lang="ko" sz="6000">
                <a:solidFill>
                  <a:srgbClr val="FF0000"/>
                </a:solidFill>
                <a:latin typeface="Do Hyeon"/>
                <a:ea typeface="Do Hyeon"/>
                <a:cs typeface="Do Hyeon"/>
                <a:sym typeface="Do Hyeon"/>
              </a:rPr>
              <a:t>S</a:t>
            </a:r>
            <a:endParaRPr b="1" sz="6000">
              <a:solidFill>
                <a:srgbClr val="FF0000"/>
              </a:solidFill>
              <a:latin typeface="Do Hyeon"/>
              <a:ea typeface="Do Hyeon"/>
              <a:cs typeface="Do Hyeon"/>
              <a:sym typeface="Do Hyeon"/>
            </a:endParaRPr>
          </a:p>
        </p:txBody>
      </p:sp>
      <p:sp>
        <p:nvSpPr>
          <p:cNvPr id="133" name="Google Shape;133;p19"/>
          <p:cNvSpPr txBox="1"/>
          <p:nvPr/>
        </p:nvSpPr>
        <p:spPr>
          <a:xfrm>
            <a:off x="270699" y="3918276"/>
            <a:ext cx="8572500" cy="7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6000">
                <a:solidFill>
                  <a:srgbClr val="4A86E8"/>
                </a:solidFill>
                <a:latin typeface="Do Hyeon"/>
                <a:ea typeface="Do Hyeon"/>
                <a:cs typeface="Do Hyeon"/>
                <a:sym typeface="Do Hyeon"/>
              </a:rPr>
              <a:t>초심자</a:t>
            </a:r>
            <a:r>
              <a:rPr lang="ko" sz="6000">
                <a:solidFill>
                  <a:srgbClr val="FF0000"/>
                </a:solidFill>
                <a:latin typeface="Do Hyeon"/>
                <a:ea typeface="Do Hyeon"/>
                <a:cs typeface="Do Hyeon"/>
                <a:sym typeface="Do Hyeon"/>
              </a:rPr>
              <a:t>가 </a:t>
            </a:r>
            <a:r>
              <a:rPr lang="ko" sz="6000">
                <a:solidFill>
                  <a:srgbClr val="0000FF"/>
                </a:solidFill>
                <a:latin typeface="Do Hyeon"/>
                <a:ea typeface="Do Hyeon"/>
                <a:cs typeface="Do Hyeon"/>
                <a:sym typeface="Do Hyeon"/>
              </a:rPr>
              <a:t>초심자들</a:t>
            </a:r>
            <a:r>
              <a:rPr lang="ko" sz="6000">
                <a:solidFill>
                  <a:srgbClr val="FF0000"/>
                </a:solidFill>
                <a:latin typeface="Do Hyeon"/>
                <a:ea typeface="Do Hyeon"/>
                <a:cs typeface="Do Hyeon"/>
                <a:sym typeface="Do Hyeon"/>
              </a:rPr>
              <a:t>에게...</a:t>
            </a:r>
            <a:endParaRPr sz="6000">
              <a:solidFill>
                <a:srgbClr val="FF0000"/>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64"/>
          <p:cNvSpPr txBox="1"/>
          <p:nvPr/>
        </p:nvSpPr>
        <p:spPr>
          <a:xfrm>
            <a:off x="0" y="-10600"/>
            <a:ext cx="9144000" cy="20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6000">
                <a:latin typeface="Do Hyeon"/>
                <a:ea typeface="Do Hyeon"/>
                <a:cs typeface="Do Hyeon"/>
                <a:sym typeface="Do Hyeon"/>
              </a:rPr>
              <a:t>Another Game Changer</a:t>
            </a:r>
            <a:endParaRPr sz="6000">
              <a:latin typeface="Do Hyeon"/>
              <a:ea typeface="Do Hyeon"/>
              <a:cs typeface="Do Hyeon"/>
              <a:sym typeface="Do Hyeon"/>
            </a:endParaRPr>
          </a:p>
        </p:txBody>
      </p:sp>
      <p:sp>
        <p:nvSpPr>
          <p:cNvPr id="1022" name="Google Shape;1022;p64"/>
          <p:cNvSpPr txBox="1"/>
          <p:nvPr/>
        </p:nvSpPr>
        <p:spPr>
          <a:xfrm>
            <a:off x="0" y="1894400"/>
            <a:ext cx="9144000" cy="201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6000">
                <a:solidFill>
                  <a:srgbClr val="4A86E8"/>
                </a:solidFill>
                <a:latin typeface="Do Hyeon"/>
                <a:ea typeface="Do Hyeon"/>
                <a:cs typeface="Do Hyeon"/>
                <a:sym typeface="Do Hyeon"/>
              </a:rPr>
              <a:t>OPERATOR</a:t>
            </a:r>
            <a:endParaRPr sz="6000">
              <a:solidFill>
                <a:srgbClr val="4A86E8"/>
              </a:solidFill>
              <a:latin typeface="Do Hyeon"/>
              <a:ea typeface="Do Hyeon"/>
              <a:cs typeface="Do Hyeon"/>
              <a:sym typeface="Do Hyeon"/>
            </a:endParaRPr>
          </a:p>
        </p:txBody>
      </p:sp>
      <p:pic>
        <p:nvPicPr>
          <p:cNvPr id="1023" name="Google Shape;1023;p64"/>
          <p:cNvPicPr preferRelativeResize="0"/>
          <p:nvPr/>
        </p:nvPicPr>
        <p:blipFill>
          <a:blip r:embed="rId3">
            <a:alphaModFix/>
          </a:blip>
          <a:stretch>
            <a:fillRect/>
          </a:stretch>
        </p:blipFill>
        <p:spPr>
          <a:xfrm>
            <a:off x="0" y="1814897"/>
            <a:ext cx="9144000" cy="24704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65"/>
          <p:cNvSpPr txBox="1"/>
          <p:nvPr/>
        </p:nvSpPr>
        <p:spPr>
          <a:xfrm>
            <a:off x="0" y="304800"/>
            <a:ext cx="9103500" cy="1287000"/>
          </a:xfrm>
          <a:prstGeom prst="rect">
            <a:avLst/>
          </a:prstGeom>
          <a:noFill/>
          <a:ln>
            <a:noFill/>
          </a:ln>
        </p:spPr>
        <p:txBody>
          <a:bodyPr anchorCtr="0" anchor="t" bIns="91425" lIns="91425" spcFirstLastPara="1" rIns="91425" wrap="square" tIns="91425">
            <a:noAutofit/>
          </a:bodyPr>
          <a:lstStyle/>
          <a:p>
            <a:pPr indent="-292100" lvl="0" marL="457200" rtl="0" algn="just">
              <a:lnSpc>
                <a:spcPct val="115000"/>
              </a:lnSpc>
              <a:spcBef>
                <a:spcPts val="600"/>
              </a:spcBef>
              <a:spcAft>
                <a:spcPts val="0"/>
              </a:spcAft>
              <a:buSzPts val="1000"/>
              <a:buFont typeface="Do Hyeon"/>
              <a:buChar char="●"/>
            </a:pPr>
            <a:r>
              <a:rPr lang="ko">
                <a:latin typeface="Do Hyeon"/>
                <a:ea typeface="Do Hyeon"/>
                <a:cs typeface="Do Hyeon"/>
                <a:sym typeface="Do Hyeon"/>
              </a:rPr>
              <a:t>An Operator is a method of</a:t>
            </a:r>
            <a:r>
              <a:rPr lang="ko">
                <a:solidFill>
                  <a:srgbClr val="FF0000"/>
                </a:solidFill>
                <a:latin typeface="Do Hyeon"/>
                <a:ea typeface="Do Hyeon"/>
                <a:cs typeface="Do Hyeon"/>
                <a:sym typeface="Do Hyeon"/>
              </a:rPr>
              <a:t> packaging, deploying and managing </a:t>
            </a:r>
            <a:r>
              <a:rPr lang="ko">
                <a:latin typeface="Do Hyeon"/>
                <a:ea typeface="Do Hyeon"/>
                <a:cs typeface="Do Hyeon"/>
                <a:sym typeface="Do Hyeon"/>
              </a:rPr>
              <a:t>a Kubernetes application.</a:t>
            </a:r>
            <a:endParaRPr>
              <a:latin typeface="Do Hyeon"/>
              <a:ea typeface="Do Hyeon"/>
              <a:cs typeface="Do Hyeon"/>
              <a:sym typeface="Do Hyeon"/>
            </a:endParaRPr>
          </a:p>
          <a:p>
            <a:pPr indent="-292100" lvl="0" marL="457200" rtl="0" algn="just">
              <a:lnSpc>
                <a:spcPct val="115000"/>
              </a:lnSpc>
              <a:spcBef>
                <a:spcPts val="0"/>
              </a:spcBef>
              <a:spcAft>
                <a:spcPts val="0"/>
              </a:spcAft>
              <a:buSzPts val="1000"/>
              <a:buFont typeface="Do Hyeon"/>
              <a:buChar char="●"/>
            </a:pPr>
            <a:r>
              <a:rPr lang="ko">
                <a:latin typeface="Do Hyeon"/>
                <a:ea typeface="Do Hyeon"/>
                <a:cs typeface="Do Hyeon"/>
                <a:sym typeface="Do Hyeon"/>
              </a:rPr>
              <a:t>You can think of Operators as the runtime that </a:t>
            </a:r>
            <a:r>
              <a:rPr lang="ko">
                <a:solidFill>
                  <a:srgbClr val="FF0000"/>
                </a:solidFill>
                <a:latin typeface="Do Hyeon"/>
                <a:ea typeface="Do Hyeon"/>
                <a:cs typeface="Do Hyeon"/>
                <a:sym typeface="Do Hyeon"/>
              </a:rPr>
              <a:t>manages a specific type of application </a:t>
            </a:r>
            <a:r>
              <a:rPr lang="ko">
                <a:latin typeface="Do Hyeon"/>
                <a:ea typeface="Do Hyeon"/>
                <a:cs typeface="Do Hyeon"/>
                <a:sym typeface="Do Hyeon"/>
              </a:rPr>
              <a:t>on Kubernetes.</a:t>
            </a:r>
            <a:endParaRPr>
              <a:latin typeface="Do Hyeon"/>
              <a:ea typeface="Do Hyeon"/>
              <a:cs typeface="Do Hyeon"/>
              <a:sym typeface="Do Hyeon"/>
            </a:endParaRPr>
          </a:p>
          <a:p>
            <a:pPr indent="-292100" lvl="0" marL="457200" rtl="0" algn="just">
              <a:lnSpc>
                <a:spcPct val="115000"/>
              </a:lnSpc>
              <a:spcBef>
                <a:spcPts val="0"/>
              </a:spcBef>
              <a:spcAft>
                <a:spcPts val="0"/>
              </a:spcAft>
              <a:buSzPts val="1000"/>
              <a:buFont typeface="Overpass"/>
              <a:buChar char="●"/>
            </a:pPr>
            <a:r>
              <a:rPr lang="ko">
                <a:latin typeface="Do Hyeon"/>
                <a:ea typeface="Do Hyeon"/>
                <a:cs typeface="Do Hyeon"/>
                <a:sym typeface="Do Hyeon"/>
              </a:rPr>
              <a:t>Operators </a:t>
            </a:r>
            <a:r>
              <a:rPr lang="ko">
                <a:solidFill>
                  <a:srgbClr val="FF0000"/>
                </a:solidFill>
                <a:latin typeface="Do Hyeon"/>
                <a:ea typeface="Do Hyeon"/>
                <a:cs typeface="Do Hyeon"/>
                <a:sym typeface="Do Hyeon"/>
              </a:rPr>
              <a:t>automate</a:t>
            </a:r>
            <a:r>
              <a:rPr lang="ko">
                <a:latin typeface="Do Hyeon"/>
                <a:ea typeface="Do Hyeon"/>
                <a:cs typeface="Do Hyeon"/>
                <a:sym typeface="Do Hyeon"/>
              </a:rPr>
              <a:t> </a:t>
            </a:r>
            <a:r>
              <a:rPr lang="ko">
                <a:solidFill>
                  <a:srgbClr val="FF0000"/>
                </a:solidFill>
                <a:latin typeface="Do Hyeon"/>
                <a:ea typeface="Do Hyeon"/>
                <a:cs typeface="Do Hyeon"/>
                <a:sym typeface="Do Hyeon"/>
              </a:rPr>
              <a:t>actions</a:t>
            </a:r>
            <a:r>
              <a:rPr lang="ko">
                <a:latin typeface="Do Hyeon"/>
                <a:ea typeface="Do Hyeon"/>
                <a:cs typeface="Do Hyeon"/>
                <a:sym typeface="Do Hyeon"/>
              </a:rPr>
              <a:t> usually performed manually,</a:t>
            </a:r>
            <a:r>
              <a:rPr lang="ko">
                <a:solidFill>
                  <a:srgbClr val="FF0000"/>
                </a:solidFill>
                <a:latin typeface="Do Hyeon"/>
                <a:ea typeface="Do Hyeon"/>
                <a:cs typeface="Do Hyeon"/>
                <a:sym typeface="Do Hyeon"/>
              </a:rPr>
              <a:t> reducing the chances for errors </a:t>
            </a:r>
            <a:r>
              <a:rPr lang="ko">
                <a:latin typeface="Do Hyeon"/>
                <a:ea typeface="Do Hyeon"/>
                <a:cs typeface="Do Hyeon"/>
                <a:sym typeface="Do Hyeon"/>
              </a:rPr>
              <a:t>and </a:t>
            </a:r>
            <a:r>
              <a:rPr lang="ko">
                <a:solidFill>
                  <a:srgbClr val="FF0000"/>
                </a:solidFill>
                <a:latin typeface="Do Hyeon"/>
                <a:ea typeface="Do Hyeon"/>
                <a:cs typeface="Do Hyeon"/>
                <a:sym typeface="Do Hyeon"/>
              </a:rPr>
              <a:t>simplifying</a:t>
            </a:r>
            <a:r>
              <a:rPr lang="ko">
                <a:latin typeface="Do Hyeon"/>
                <a:ea typeface="Do Hyeon"/>
                <a:cs typeface="Do Hyeon"/>
                <a:sym typeface="Do Hyeon"/>
              </a:rPr>
              <a:t> complexity.</a:t>
            </a:r>
            <a:br>
              <a:rPr lang="ko">
                <a:latin typeface="Do Hyeon"/>
                <a:ea typeface="Do Hyeon"/>
                <a:cs typeface="Do Hyeon"/>
                <a:sym typeface="Do Hyeon"/>
              </a:rPr>
            </a:br>
            <a:endParaRPr>
              <a:latin typeface="Do Hyeon"/>
              <a:ea typeface="Do Hyeon"/>
              <a:cs typeface="Do Hyeon"/>
              <a:sym typeface="Do Hyeon"/>
            </a:endParaRPr>
          </a:p>
        </p:txBody>
      </p:sp>
      <p:sp>
        <p:nvSpPr>
          <p:cNvPr id="1029" name="Google Shape;1029;p65"/>
          <p:cNvSpPr txBox="1"/>
          <p:nvPr/>
        </p:nvSpPr>
        <p:spPr>
          <a:xfrm>
            <a:off x="125" y="1753975"/>
            <a:ext cx="9144000" cy="8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5000">
                <a:solidFill>
                  <a:srgbClr val="4A86E8"/>
                </a:solidFill>
                <a:latin typeface="Do Hyeon"/>
                <a:ea typeface="Do Hyeon"/>
                <a:cs typeface="Do Hyeon"/>
                <a:sym typeface="Do Hyeon"/>
              </a:rPr>
              <a:t>Kubernetes</a:t>
            </a:r>
            <a:r>
              <a:rPr lang="ko" sz="5000">
                <a:latin typeface="Do Hyeon"/>
                <a:ea typeface="Do Hyeon"/>
                <a:cs typeface="Do Hyeon"/>
                <a:sym typeface="Do Hyeon"/>
              </a:rPr>
              <a:t> </a:t>
            </a:r>
            <a:r>
              <a:rPr lang="ko" sz="5000">
                <a:solidFill>
                  <a:srgbClr val="FF9900"/>
                </a:solidFill>
                <a:latin typeface="Do Hyeon"/>
                <a:ea typeface="Do Hyeon"/>
                <a:cs typeface="Do Hyeon"/>
                <a:sym typeface="Do Hyeon"/>
              </a:rPr>
              <a:t>Controller Pattern     </a:t>
            </a:r>
            <a:endParaRPr sz="5000">
              <a:solidFill>
                <a:srgbClr val="FF9900"/>
              </a:solidFill>
              <a:latin typeface="Do Hyeon"/>
              <a:ea typeface="Do Hyeon"/>
              <a:cs typeface="Do Hyeon"/>
              <a:sym typeface="Do Hyeon"/>
            </a:endParaRPr>
          </a:p>
        </p:txBody>
      </p:sp>
      <p:sp>
        <p:nvSpPr>
          <p:cNvPr id="1030" name="Google Shape;1030;p65"/>
          <p:cNvSpPr/>
          <p:nvPr/>
        </p:nvSpPr>
        <p:spPr>
          <a:xfrm>
            <a:off x="5992950" y="2720125"/>
            <a:ext cx="610800" cy="35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POD</a:t>
            </a:r>
            <a:endParaRPr>
              <a:latin typeface="Do Hyeon"/>
              <a:ea typeface="Do Hyeon"/>
              <a:cs typeface="Do Hyeon"/>
              <a:sym typeface="Do Hyeon"/>
            </a:endParaRPr>
          </a:p>
        </p:txBody>
      </p:sp>
      <p:sp>
        <p:nvSpPr>
          <p:cNvPr id="1031" name="Google Shape;1031;p65"/>
          <p:cNvSpPr/>
          <p:nvPr/>
        </p:nvSpPr>
        <p:spPr>
          <a:xfrm>
            <a:off x="5992950" y="3177325"/>
            <a:ext cx="610800" cy="35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POD</a:t>
            </a:r>
            <a:endParaRPr>
              <a:latin typeface="Do Hyeon"/>
              <a:ea typeface="Do Hyeon"/>
              <a:cs typeface="Do Hyeon"/>
              <a:sym typeface="Do Hyeon"/>
            </a:endParaRPr>
          </a:p>
        </p:txBody>
      </p:sp>
      <p:sp>
        <p:nvSpPr>
          <p:cNvPr id="1032" name="Google Shape;1032;p65"/>
          <p:cNvSpPr/>
          <p:nvPr/>
        </p:nvSpPr>
        <p:spPr>
          <a:xfrm>
            <a:off x="5992950" y="3634525"/>
            <a:ext cx="610800" cy="35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POD</a:t>
            </a:r>
            <a:endParaRPr>
              <a:latin typeface="Do Hyeon"/>
              <a:ea typeface="Do Hyeon"/>
              <a:cs typeface="Do Hyeon"/>
              <a:sym typeface="Do Hyeon"/>
            </a:endParaRPr>
          </a:p>
        </p:txBody>
      </p:sp>
      <p:sp>
        <p:nvSpPr>
          <p:cNvPr id="1033" name="Google Shape;1033;p65"/>
          <p:cNvSpPr/>
          <p:nvPr/>
        </p:nvSpPr>
        <p:spPr>
          <a:xfrm>
            <a:off x="5992950" y="4091725"/>
            <a:ext cx="610800" cy="35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POD</a:t>
            </a:r>
            <a:endParaRPr>
              <a:latin typeface="Do Hyeon"/>
              <a:ea typeface="Do Hyeon"/>
              <a:cs typeface="Do Hyeon"/>
              <a:sym typeface="Do Hyeon"/>
            </a:endParaRPr>
          </a:p>
        </p:txBody>
      </p:sp>
      <p:sp>
        <p:nvSpPr>
          <p:cNvPr id="1034" name="Google Shape;1034;p65"/>
          <p:cNvSpPr/>
          <p:nvPr/>
        </p:nvSpPr>
        <p:spPr>
          <a:xfrm>
            <a:off x="5992950" y="4548925"/>
            <a:ext cx="610800" cy="35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POD</a:t>
            </a:r>
            <a:endParaRPr>
              <a:latin typeface="Do Hyeon"/>
              <a:ea typeface="Do Hyeon"/>
              <a:cs typeface="Do Hyeon"/>
              <a:sym typeface="Do Hyeon"/>
            </a:endParaRPr>
          </a:p>
        </p:txBody>
      </p:sp>
      <p:sp>
        <p:nvSpPr>
          <p:cNvPr id="1035" name="Google Shape;1035;p65"/>
          <p:cNvSpPr/>
          <p:nvPr/>
        </p:nvSpPr>
        <p:spPr>
          <a:xfrm>
            <a:off x="1573350" y="3482125"/>
            <a:ext cx="1447500" cy="35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Replication Set</a:t>
            </a:r>
            <a:endParaRPr>
              <a:latin typeface="Do Hyeon"/>
              <a:ea typeface="Do Hyeon"/>
              <a:cs typeface="Do Hyeon"/>
              <a:sym typeface="Do Hyeon"/>
            </a:endParaRPr>
          </a:p>
        </p:txBody>
      </p:sp>
      <p:cxnSp>
        <p:nvCxnSpPr>
          <p:cNvPr id="1036" name="Google Shape;1036;p65"/>
          <p:cNvCxnSpPr>
            <a:stCxn id="1035" idx="3"/>
            <a:endCxn id="1030" idx="1"/>
          </p:cNvCxnSpPr>
          <p:nvPr/>
        </p:nvCxnSpPr>
        <p:spPr>
          <a:xfrm flipH="1" rot="10800000">
            <a:off x="3020850" y="2895175"/>
            <a:ext cx="2972100" cy="7620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37" name="Google Shape;1037;p65"/>
          <p:cNvCxnSpPr>
            <a:stCxn id="1035" idx="3"/>
            <a:endCxn id="1031" idx="1"/>
          </p:cNvCxnSpPr>
          <p:nvPr/>
        </p:nvCxnSpPr>
        <p:spPr>
          <a:xfrm flipH="1" rot="10800000">
            <a:off x="3020850" y="3352375"/>
            <a:ext cx="2972100" cy="304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38" name="Google Shape;1038;p65"/>
          <p:cNvCxnSpPr>
            <a:stCxn id="1035" idx="3"/>
            <a:endCxn id="1032" idx="1"/>
          </p:cNvCxnSpPr>
          <p:nvPr/>
        </p:nvCxnSpPr>
        <p:spPr>
          <a:xfrm>
            <a:off x="3020850" y="3657175"/>
            <a:ext cx="2972100" cy="1524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39" name="Google Shape;1039;p65"/>
          <p:cNvCxnSpPr>
            <a:stCxn id="1035" idx="3"/>
            <a:endCxn id="1033" idx="1"/>
          </p:cNvCxnSpPr>
          <p:nvPr/>
        </p:nvCxnSpPr>
        <p:spPr>
          <a:xfrm>
            <a:off x="3020850" y="3657175"/>
            <a:ext cx="2972100" cy="609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040" name="Google Shape;1040;p65"/>
          <p:cNvCxnSpPr>
            <a:stCxn id="1035" idx="3"/>
            <a:endCxn id="1034" idx="1"/>
          </p:cNvCxnSpPr>
          <p:nvPr/>
        </p:nvCxnSpPr>
        <p:spPr>
          <a:xfrm>
            <a:off x="3020850" y="3657175"/>
            <a:ext cx="2972100" cy="10668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041" name="Google Shape;1041;p65"/>
          <p:cNvSpPr txBox="1"/>
          <p:nvPr/>
        </p:nvSpPr>
        <p:spPr>
          <a:xfrm>
            <a:off x="3303050" y="3679255"/>
            <a:ext cx="9363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WATCH</a:t>
            </a:r>
            <a:endParaRPr>
              <a:latin typeface="Do Hyeon"/>
              <a:ea typeface="Do Hyeon"/>
              <a:cs typeface="Do Hyeon"/>
              <a:sym typeface="Do Hyeon"/>
            </a:endParaRPr>
          </a:p>
        </p:txBody>
      </p:sp>
      <p:sp>
        <p:nvSpPr>
          <p:cNvPr id="1042" name="Google Shape;1042;p65"/>
          <p:cNvSpPr txBox="1"/>
          <p:nvPr/>
        </p:nvSpPr>
        <p:spPr>
          <a:xfrm>
            <a:off x="3061562" y="3374455"/>
            <a:ext cx="13866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Create/Delete</a:t>
            </a:r>
            <a:endParaRPr>
              <a:latin typeface="Do Hyeon"/>
              <a:ea typeface="Do Hyeon"/>
              <a:cs typeface="Do Hyeon"/>
              <a:sym typeface="Do Hyeon"/>
            </a:endParaRPr>
          </a:p>
        </p:txBody>
      </p:sp>
      <p:sp>
        <p:nvSpPr>
          <p:cNvPr id="1043" name="Google Shape;1043;p65"/>
          <p:cNvSpPr txBox="1"/>
          <p:nvPr/>
        </p:nvSpPr>
        <p:spPr>
          <a:xfrm>
            <a:off x="6790925" y="3276175"/>
            <a:ext cx="21174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000">
                <a:solidFill>
                  <a:srgbClr val="FF9900"/>
                </a:solidFill>
                <a:latin typeface="Do Hyeon"/>
                <a:ea typeface="Do Hyeon"/>
                <a:cs typeface="Do Hyeon"/>
                <a:sym typeface="Do Hyeon"/>
              </a:rPr>
              <a:t>API Extension</a:t>
            </a:r>
            <a:endParaRPr sz="2000">
              <a:solidFill>
                <a:srgbClr val="FF9900"/>
              </a:solidFill>
              <a:latin typeface="Do Hyeon"/>
              <a:ea typeface="Do Hyeon"/>
              <a:cs typeface="Do Hyeon"/>
              <a:sym typeface="Do Hyeon"/>
            </a:endParaRPr>
          </a:p>
          <a:p>
            <a:pPr indent="0" lvl="0" marL="0" rtl="0" algn="ctr">
              <a:spcBef>
                <a:spcPts val="0"/>
              </a:spcBef>
              <a:spcAft>
                <a:spcPts val="0"/>
              </a:spcAft>
              <a:buNone/>
            </a:pPr>
            <a:r>
              <a:rPr lang="ko" sz="2000">
                <a:solidFill>
                  <a:srgbClr val="FF9900"/>
                </a:solidFill>
                <a:latin typeface="Do Hyeon"/>
                <a:ea typeface="Do Hyeon"/>
                <a:cs typeface="Do Hyeon"/>
                <a:sym typeface="Do Hyeon"/>
              </a:rPr>
              <a:t>Single-App Focus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pic>
        <p:nvPicPr>
          <p:cNvPr id="1048" name="Google Shape;1048;p66"/>
          <p:cNvPicPr preferRelativeResize="0"/>
          <p:nvPr/>
        </p:nvPicPr>
        <p:blipFill>
          <a:blip r:embed="rId3">
            <a:alphaModFix/>
          </a:blip>
          <a:stretch>
            <a:fillRect/>
          </a:stretch>
        </p:blipFill>
        <p:spPr>
          <a:xfrm>
            <a:off x="152400" y="811925"/>
            <a:ext cx="8839201" cy="35897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pic>
        <p:nvPicPr>
          <p:cNvPr id="1053" name="Google Shape;1053;p67"/>
          <p:cNvPicPr preferRelativeResize="0"/>
          <p:nvPr/>
        </p:nvPicPr>
        <p:blipFill>
          <a:blip r:embed="rId3">
            <a:alphaModFix/>
          </a:blip>
          <a:stretch>
            <a:fillRect/>
          </a:stretch>
        </p:blipFill>
        <p:spPr>
          <a:xfrm>
            <a:off x="2713575" y="740949"/>
            <a:ext cx="3940851" cy="1064700"/>
          </a:xfrm>
          <a:prstGeom prst="rect">
            <a:avLst/>
          </a:prstGeom>
          <a:noFill/>
          <a:ln>
            <a:noFill/>
          </a:ln>
        </p:spPr>
      </p:pic>
      <p:sp>
        <p:nvSpPr>
          <p:cNvPr id="1054" name="Google Shape;1054;p67"/>
          <p:cNvSpPr/>
          <p:nvPr/>
        </p:nvSpPr>
        <p:spPr>
          <a:xfrm>
            <a:off x="1653850" y="2744575"/>
            <a:ext cx="1449300" cy="64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2000">
                <a:latin typeface="Do Hyeon"/>
                <a:ea typeface="Do Hyeon"/>
                <a:cs typeface="Do Hyeon"/>
                <a:sym typeface="Do Hyeon"/>
              </a:rPr>
              <a:t>SDK</a:t>
            </a:r>
            <a:endParaRPr sz="2000">
              <a:latin typeface="Do Hyeon"/>
              <a:ea typeface="Do Hyeon"/>
              <a:cs typeface="Do Hyeon"/>
              <a:sym typeface="Do Hyeon"/>
            </a:endParaRPr>
          </a:p>
        </p:txBody>
      </p:sp>
      <p:sp>
        <p:nvSpPr>
          <p:cNvPr id="1055" name="Google Shape;1055;p67"/>
          <p:cNvSpPr/>
          <p:nvPr/>
        </p:nvSpPr>
        <p:spPr>
          <a:xfrm>
            <a:off x="3570032" y="2744552"/>
            <a:ext cx="2223000" cy="64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2000">
                <a:latin typeface="Do Hyeon"/>
                <a:ea typeface="Do Hyeon"/>
                <a:cs typeface="Do Hyeon"/>
                <a:sym typeface="Do Hyeon"/>
              </a:rPr>
              <a:t>LIFECYCLE</a:t>
            </a:r>
            <a:endParaRPr sz="2000">
              <a:latin typeface="Do Hyeon"/>
              <a:ea typeface="Do Hyeon"/>
              <a:cs typeface="Do Hyeon"/>
              <a:sym typeface="Do Hyeon"/>
            </a:endParaRPr>
          </a:p>
          <a:p>
            <a:pPr indent="0" lvl="0" marL="0" rtl="0" algn="ctr">
              <a:spcBef>
                <a:spcPts val="0"/>
              </a:spcBef>
              <a:spcAft>
                <a:spcPts val="0"/>
              </a:spcAft>
              <a:buNone/>
            </a:pPr>
            <a:r>
              <a:rPr lang="ko" sz="2000">
                <a:latin typeface="Do Hyeon"/>
                <a:ea typeface="Do Hyeon"/>
                <a:cs typeface="Do Hyeon"/>
                <a:sym typeface="Do Hyeon"/>
              </a:rPr>
              <a:t>MANAGEMENT</a:t>
            </a:r>
            <a:endParaRPr sz="2000">
              <a:latin typeface="Do Hyeon"/>
              <a:ea typeface="Do Hyeon"/>
              <a:cs typeface="Do Hyeon"/>
              <a:sym typeface="Do Hyeon"/>
            </a:endParaRPr>
          </a:p>
        </p:txBody>
      </p:sp>
      <p:sp>
        <p:nvSpPr>
          <p:cNvPr id="1056" name="Google Shape;1056;p67"/>
          <p:cNvSpPr/>
          <p:nvPr/>
        </p:nvSpPr>
        <p:spPr>
          <a:xfrm>
            <a:off x="6090950" y="2744575"/>
            <a:ext cx="1754700" cy="64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2000">
                <a:latin typeface="Do Hyeon"/>
                <a:ea typeface="Do Hyeon"/>
                <a:cs typeface="Do Hyeon"/>
                <a:sym typeface="Do Hyeon"/>
              </a:rPr>
              <a:t>METERING</a:t>
            </a:r>
            <a:endParaRPr sz="2000">
              <a:latin typeface="Do Hyeon"/>
              <a:ea typeface="Do Hyeon"/>
              <a:cs typeface="Do Hyeon"/>
              <a:sym typeface="Do Hyeon"/>
            </a:endParaRPr>
          </a:p>
        </p:txBody>
      </p:sp>
      <p:cxnSp>
        <p:nvCxnSpPr>
          <p:cNvPr id="1057" name="Google Shape;1057;p67"/>
          <p:cNvCxnSpPr>
            <a:stCxn id="1053" idx="2"/>
            <a:endCxn id="1055" idx="0"/>
          </p:cNvCxnSpPr>
          <p:nvPr/>
        </p:nvCxnSpPr>
        <p:spPr>
          <a:xfrm rot="5400000">
            <a:off x="4213300" y="2273949"/>
            <a:ext cx="939000" cy="2400"/>
          </a:xfrm>
          <a:prstGeom prst="bentConnector3">
            <a:avLst>
              <a:gd fmla="val 49995" name="adj1"/>
            </a:avLst>
          </a:prstGeom>
          <a:noFill/>
          <a:ln cap="flat" cmpd="sng" w="9525">
            <a:solidFill>
              <a:schemeClr val="dk2"/>
            </a:solidFill>
            <a:prstDash val="solid"/>
            <a:round/>
            <a:headEnd len="med" w="med" type="none"/>
            <a:tailEnd len="med" w="med" type="stealth"/>
          </a:ln>
        </p:spPr>
      </p:cxnSp>
      <p:cxnSp>
        <p:nvCxnSpPr>
          <p:cNvPr id="1058" name="Google Shape;1058;p67"/>
          <p:cNvCxnSpPr>
            <a:stCxn id="1054" idx="0"/>
            <a:endCxn id="1056" idx="0"/>
          </p:cNvCxnSpPr>
          <p:nvPr/>
        </p:nvCxnSpPr>
        <p:spPr>
          <a:xfrm flipH="1" rot="-5400000">
            <a:off x="4673050" y="450025"/>
            <a:ext cx="600" cy="4589700"/>
          </a:xfrm>
          <a:prstGeom prst="bentConnector3">
            <a:avLst>
              <a:gd fmla="val -39687500" name="adj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68"/>
          <p:cNvSpPr txBox="1"/>
          <p:nvPr/>
        </p:nvSpPr>
        <p:spPr>
          <a:xfrm>
            <a:off x="826650" y="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ko" sz="2800">
                <a:solidFill>
                  <a:srgbClr val="000000"/>
                </a:solidFill>
                <a:latin typeface="Overpass"/>
                <a:ea typeface="Overpass"/>
                <a:cs typeface="Overpass"/>
                <a:sym typeface="Overpass"/>
              </a:rPr>
              <a:t>WHY OPERATOR FRAMEWORK?</a:t>
            </a:r>
            <a:endParaRPr sz="2800">
              <a:solidFill>
                <a:srgbClr val="000000"/>
              </a:solidFill>
              <a:latin typeface="Overpass"/>
              <a:ea typeface="Overpass"/>
              <a:cs typeface="Overpass"/>
              <a:sym typeface="Overpass"/>
            </a:endParaRPr>
          </a:p>
        </p:txBody>
      </p:sp>
      <p:sp>
        <p:nvSpPr>
          <p:cNvPr id="1064" name="Google Shape;1064;p68"/>
          <p:cNvSpPr/>
          <p:nvPr/>
        </p:nvSpPr>
        <p:spPr>
          <a:xfrm>
            <a:off x="647358" y="2837367"/>
            <a:ext cx="7871700" cy="133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8"/>
          <p:cNvSpPr/>
          <p:nvPr/>
        </p:nvSpPr>
        <p:spPr>
          <a:xfrm>
            <a:off x="647358" y="1313367"/>
            <a:ext cx="7871700" cy="133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8"/>
          <p:cNvSpPr txBox="1"/>
          <p:nvPr/>
        </p:nvSpPr>
        <p:spPr>
          <a:xfrm>
            <a:off x="818266" y="1840671"/>
            <a:ext cx="915000" cy="2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Overpass"/>
                <a:ea typeface="Overpass"/>
                <a:cs typeface="Overpass"/>
                <a:sym typeface="Overpass"/>
              </a:rPr>
              <a:t>DEVELOPER</a:t>
            </a:r>
            <a:endParaRPr sz="1000">
              <a:latin typeface="Overpass"/>
              <a:ea typeface="Overpass"/>
              <a:cs typeface="Overpass"/>
              <a:sym typeface="Overpass"/>
            </a:endParaRPr>
          </a:p>
        </p:txBody>
      </p:sp>
      <p:sp>
        <p:nvSpPr>
          <p:cNvPr id="1067" name="Google Shape;1067;p68"/>
          <p:cNvSpPr txBox="1"/>
          <p:nvPr/>
        </p:nvSpPr>
        <p:spPr>
          <a:xfrm>
            <a:off x="2383550" y="1732200"/>
            <a:ext cx="1330800" cy="504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ko" sz="1000">
                <a:latin typeface="Overpass"/>
                <a:ea typeface="Overpass"/>
                <a:cs typeface="Overpass"/>
                <a:sym typeface="Overpass"/>
              </a:rPr>
              <a:t>DEPLOY </a:t>
            </a:r>
            <a:endParaRPr sz="1000">
              <a:latin typeface="Overpass"/>
              <a:ea typeface="Overpass"/>
              <a:cs typeface="Overpass"/>
              <a:sym typeface="Overpass"/>
            </a:endParaRPr>
          </a:p>
          <a:p>
            <a:pPr indent="0" lvl="0" marL="0" rtl="0" algn="ctr">
              <a:lnSpc>
                <a:spcPct val="150000"/>
              </a:lnSpc>
              <a:spcBef>
                <a:spcPts val="0"/>
              </a:spcBef>
              <a:spcAft>
                <a:spcPts val="0"/>
              </a:spcAft>
              <a:buNone/>
            </a:pPr>
            <a:r>
              <a:rPr lang="ko" sz="1000">
                <a:latin typeface="Overpass"/>
                <a:ea typeface="Overpass"/>
                <a:cs typeface="Overpass"/>
                <a:sym typeface="Overpass"/>
              </a:rPr>
              <a:t>STATEFUL APP</a:t>
            </a:r>
            <a:endParaRPr sz="1000">
              <a:latin typeface="Overpass"/>
              <a:ea typeface="Overpass"/>
              <a:cs typeface="Overpass"/>
              <a:sym typeface="Overpass"/>
            </a:endParaRPr>
          </a:p>
        </p:txBody>
      </p:sp>
      <p:cxnSp>
        <p:nvCxnSpPr>
          <p:cNvPr id="1068" name="Google Shape;1068;p68"/>
          <p:cNvCxnSpPr/>
          <p:nvPr/>
        </p:nvCxnSpPr>
        <p:spPr>
          <a:xfrm>
            <a:off x="5534375" y="2015150"/>
            <a:ext cx="983100" cy="0"/>
          </a:xfrm>
          <a:prstGeom prst="straightConnector1">
            <a:avLst/>
          </a:prstGeom>
          <a:noFill/>
          <a:ln cap="flat" cmpd="sng" w="9525">
            <a:solidFill>
              <a:srgbClr val="CC0000"/>
            </a:solidFill>
            <a:prstDash val="dot"/>
            <a:round/>
            <a:headEnd len="med" w="med" type="triangle"/>
            <a:tailEnd len="med" w="med" type="none"/>
          </a:ln>
        </p:spPr>
      </p:cxnSp>
      <p:sp>
        <p:nvSpPr>
          <p:cNvPr id="1069" name="Google Shape;1069;p68"/>
          <p:cNvSpPr txBox="1"/>
          <p:nvPr/>
        </p:nvSpPr>
        <p:spPr>
          <a:xfrm>
            <a:off x="5636950" y="1732175"/>
            <a:ext cx="850800" cy="504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ko" sz="1000">
                <a:solidFill>
                  <a:srgbClr val="CC0000"/>
                </a:solidFill>
                <a:latin typeface="Overpass"/>
                <a:ea typeface="Overpass"/>
                <a:cs typeface="Overpass"/>
                <a:sym typeface="Overpass"/>
              </a:rPr>
              <a:t>A WHILE </a:t>
            </a:r>
            <a:endParaRPr sz="1000">
              <a:solidFill>
                <a:srgbClr val="CC0000"/>
              </a:solidFill>
              <a:latin typeface="Overpass"/>
              <a:ea typeface="Overpass"/>
              <a:cs typeface="Overpass"/>
              <a:sym typeface="Overpass"/>
            </a:endParaRPr>
          </a:p>
          <a:p>
            <a:pPr indent="0" lvl="0" marL="0" rtl="0" algn="ctr">
              <a:lnSpc>
                <a:spcPct val="150000"/>
              </a:lnSpc>
              <a:spcBef>
                <a:spcPts val="0"/>
              </a:spcBef>
              <a:spcAft>
                <a:spcPts val="0"/>
              </a:spcAft>
              <a:buNone/>
            </a:pPr>
            <a:r>
              <a:rPr lang="ko" sz="1000">
                <a:solidFill>
                  <a:srgbClr val="CC0000"/>
                </a:solidFill>
                <a:latin typeface="Overpass"/>
                <a:ea typeface="Overpass"/>
                <a:cs typeface="Overpass"/>
                <a:sym typeface="Overpass"/>
              </a:rPr>
              <a:t>LATER</a:t>
            </a:r>
            <a:endParaRPr sz="1000">
              <a:solidFill>
                <a:srgbClr val="CC0000"/>
              </a:solidFill>
              <a:latin typeface="Overpass"/>
              <a:ea typeface="Overpass"/>
              <a:cs typeface="Overpass"/>
              <a:sym typeface="Overpass"/>
            </a:endParaRPr>
          </a:p>
        </p:txBody>
      </p:sp>
      <p:cxnSp>
        <p:nvCxnSpPr>
          <p:cNvPr id="1070" name="Google Shape;1070;p68"/>
          <p:cNvCxnSpPr/>
          <p:nvPr/>
        </p:nvCxnSpPr>
        <p:spPr>
          <a:xfrm>
            <a:off x="2389650" y="2015150"/>
            <a:ext cx="1404300" cy="0"/>
          </a:xfrm>
          <a:prstGeom prst="straightConnector1">
            <a:avLst/>
          </a:prstGeom>
          <a:noFill/>
          <a:ln cap="flat" cmpd="sng" w="9525">
            <a:solidFill>
              <a:srgbClr val="666666"/>
            </a:solidFill>
            <a:prstDash val="solid"/>
            <a:round/>
            <a:headEnd len="med" w="med" type="none"/>
            <a:tailEnd len="med" w="med" type="triangle"/>
          </a:ln>
        </p:spPr>
      </p:cxnSp>
      <p:sp>
        <p:nvSpPr>
          <p:cNvPr id="1071" name="Google Shape;1071;p68"/>
          <p:cNvSpPr txBox="1"/>
          <p:nvPr/>
        </p:nvSpPr>
        <p:spPr>
          <a:xfrm>
            <a:off x="7179400" y="1812821"/>
            <a:ext cx="1182300" cy="4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Overpass"/>
                <a:ea typeface="Overpass"/>
                <a:cs typeface="Overpass"/>
                <a:sym typeface="Overpass"/>
              </a:rPr>
              <a:t>APP SERVICES OPERATIONS</a:t>
            </a:r>
            <a:endParaRPr sz="1000">
              <a:latin typeface="Overpass"/>
              <a:ea typeface="Overpass"/>
              <a:cs typeface="Overpass"/>
              <a:sym typeface="Overpass"/>
            </a:endParaRPr>
          </a:p>
        </p:txBody>
      </p:sp>
      <p:sp>
        <p:nvSpPr>
          <p:cNvPr id="1072" name="Google Shape;1072;p68"/>
          <p:cNvSpPr txBox="1"/>
          <p:nvPr/>
        </p:nvSpPr>
        <p:spPr>
          <a:xfrm>
            <a:off x="4675800" y="1614650"/>
            <a:ext cx="850800" cy="78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ko" sz="900">
                <a:solidFill>
                  <a:srgbClr val="CC0000"/>
                </a:solidFill>
                <a:latin typeface="Overpass"/>
                <a:ea typeface="Overpass"/>
                <a:cs typeface="Overpass"/>
                <a:sym typeface="Overpass"/>
              </a:rPr>
              <a:t>UPDATE</a:t>
            </a:r>
            <a:endParaRPr sz="900">
              <a:solidFill>
                <a:srgbClr val="CC0000"/>
              </a:solidFill>
              <a:latin typeface="Overpass"/>
              <a:ea typeface="Overpass"/>
              <a:cs typeface="Overpass"/>
              <a:sym typeface="Overpass"/>
            </a:endParaRPr>
          </a:p>
          <a:p>
            <a:pPr indent="0" lvl="0" marL="0" rtl="0" algn="l">
              <a:lnSpc>
                <a:spcPct val="100000"/>
              </a:lnSpc>
              <a:spcBef>
                <a:spcPts val="0"/>
              </a:spcBef>
              <a:spcAft>
                <a:spcPts val="0"/>
              </a:spcAft>
              <a:buNone/>
            </a:pPr>
            <a:r>
              <a:rPr lang="ko" sz="900">
                <a:solidFill>
                  <a:srgbClr val="CC0000"/>
                </a:solidFill>
                <a:latin typeface="Overpass"/>
                <a:ea typeface="Overpass"/>
                <a:cs typeface="Overpass"/>
                <a:sym typeface="Overpass"/>
              </a:rPr>
              <a:t>PATCH</a:t>
            </a:r>
            <a:endParaRPr sz="900">
              <a:solidFill>
                <a:srgbClr val="CC0000"/>
              </a:solidFill>
              <a:latin typeface="Overpass"/>
              <a:ea typeface="Overpass"/>
              <a:cs typeface="Overpass"/>
              <a:sym typeface="Overpass"/>
            </a:endParaRPr>
          </a:p>
          <a:p>
            <a:pPr indent="0" lvl="0" marL="0" rtl="0" algn="l">
              <a:lnSpc>
                <a:spcPct val="100000"/>
              </a:lnSpc>
              <a:spcBef>
                <a:spcPts val="0"/>
              </a:spcBef>
              <a:spcAft>
                <a:spcPts val="0"/>
              </a:spcAft>
              <a:buNone/>
            </a:pPr>
            <a:r>
              <a:rPr lang="ko" sz="900">
                <a:solidFill>
                  <a:srgbClr val="CC0000"/>
                </a:solidFill>
                <a:latin typeface="Overpass"/>
                <a:ea typeface="Overpass"/>
                <a:cs typeface="Overpass"/>
                <a:sym typeface="Overpass"/>
              </a:rPr>
              <a:t>BACKUP</a:t>
            </a:r>
            <a:endParaRPr sz="900">
              <a:solidFill>
                <a:srgbClr val="CC0000"/>
              </a:solidFill>
              <a:latin typeface="Overpass"/>
              <a:ea typeface="Overpass"/>
              <a:cs typeface="Overpass"/>
              <a:sym typeface="Overpass"/>
            </a:endParaRPr>
          </a:p>
          <a:p>
            <a:pPr indent="0" lvl="0" marL="0" rtl="0" algn="l">
              <a:lnSpc>
                <a:spcPct val="100000"/>
              </a:lnSpc>
              <a:spcBef>
                <a:spcPts val="0"/>
              </a:spcBef>
              <a:spcAft>
                <a:spcPts val="0"/>
              </a:spcAft>
              <a:buNone/>
            </a:pPr>
            <a:r>
              <a:rPr lang="ko" sz="900">
                <a:solidFill>
                  <a:srgbClr val="CC0000"/>
                </a:solidFill>
                <a:latin typeface="Overpass"/>
                <a:ea typeface="Overpass"/>
                <a:cs typeface="Overpass"/>
                <a:sym typeface="Overpass"/>
              </a:rPr>
              <a:t>REBALANCE</a:t>
            </a:r>
            <a:endParaRPr sz="900">
              <a:solidFill>
                <a:srgbClr val="CC0000"/>
              </a:solidFill>
              <a:latin typeface="Overpass"/>
              <a:ea typeface="Overpass"/>
              <a:cs typeface="Overpass"/>
              <a:sym typeface="Overpass"/>
            </a:endParaRPr>
          </a:p>
          <a:p>
            <a:pPr indent="0" lvl="0" marL="0" rtl="0" algn="l">
              <a:lnSpc>
                <a:spcPct val="100000"/>
              </a:lnSpc>
              <a:spcBef>
                <a:spcPts val="0"/>
              </a:spcBef>
              <a:spcAft>
                <a:spcPts val="0"/>
              </a:spcAft>
              <a:buNone/>
            </a:pPr>
            <a:r>
              <a:rPr lang="ko" sz="900">
                <a:solidFill>
                  <a:srgbClr val="CC0000"/>
                </a:solidFill>
                <a:latin typeface="Overpass"/>
                <a:ea typeface="Overpass"/>
                <a:cs typeface="Overpass"/>
                <a:sym typeface="Overpass"/>
              </a:rPr>
              <a:t>SCALE</a:t>
            </a:r>
            <a:endParaRPr sz="900">
              <a:solidFill>
                <a:srgbClr val="CC0000"/>
              </a:solidFill>
              <a:latin typeface="Overpass"/>
              <a:ea typeface="Overpass"/>
              <a:cs typeface="Overpass"/>
              <a:sym typeface="Overpass"/>
            </a:endParaRPr>
          </a:p>
        </p:txBody>
      </p:sp>
      <p:sp>
        <p:nvSpPr>
          <p:cNvPr id="1073" name="Google Shape;1073;p68"/>
          <p:cNvSpPr txBox="1"/>
          <p:nvPr/>
        </p:nvSpPr>
        <p:spPr>
          <a:xfrm>
            <a:off x="2383550" y="3256200"/>
            <a:ext cx="1330800" cy="504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ko" sz="1000">
                <a:latin typeface="Overpass"/>
                <a:ea typeface="Overpass"/>
                <a:cs typeface="Overpass"/>
                <a:sym typeface="Overpass"/>
              </a:rPr>
              <a:t>DEPLOY </a:t>
            </a:r>
            <a:endParaRPr sz="1000">
              <a:latin typeface="Overpass"/>
              <a:ea typeface="Overpass"/>
              <a:cs typeface="Overpass"/>
              <a:sym typeface="Overpass"/>
            </a:endParaRPr>
          </a:p>
          <a:p>
            <a:pPr indent="0" lvl="0" marL="0" rtl="0" algn="ctr">
              <a:lnSpc>
                <a:spcPct val="150000"/>
              </a:lnSpc>
              <a:spcBef>
                <a:spcPts val="0"/>
              </a:spcBef>
              <a:spcAft>
                <a:spcPts val="0"/>
              </a:spcAft>
              <a:buNone/>
            </a:pPr>
            <a:r>
              <a:rPr lang="ko" sz="1000">
                <a:latin typeface="Overpass"/>
                <a:ea typeface="Overpass"/>
                <a:cs typeface="Overpass"/>
                <a:sym typeface="Overpass"/>
              </a:rPr>
              <a:t>STATEFUL APP</a:t>
            </a:r>
            <a:endParaRPr sz="1000">
              <a:latin typeface="Overpass"/>
              <a:ea typeface="Overpass"/>
              <a:cs typeface="Overpass"/>
              <a:sym typeface="Overpass"/>
            </a:endParaRPr>
          </a:p>
        </p:txBody>
      </p:sp>
      <p:cxnSp>
        <p:nvCxnSpPr>
          <p:cNvPr id="1074" name="Google Shape;1074;p68"/>
          <p:cNvCxnSpPr/>
          <p:nvPr/>
        </p:nvCxnSpPr>
        <p:spPr>
          <a:xfrm>
            <a:off x="2389650" y="3539150"/>
            <a:ext cx="1404300" cy="0"/>
          </a:xfrm>
          <a:prstGeom prst="straightConnector1">
            <a:avLst/>
          </a:prstGeom>
          <a:noFill/>
          <a:ln cap="flat" cmpd="sng" w="9525">
            <a:solidFill>
              <a:srgbClr val="666666"/>
            </a:solidFill>
            <a:prstDash val="solid"/>
            <a:round/>
            <a:headEnd len="med" w="med" type="none"/>
            <a:tailEnd len="med" w="med" type="triangle"/>
          </a:ln>
        </p:spPr>
      </p:cxnSp>
      <p:sp>
        <p:nvSpPr>
          <p:cNvPr id="1075" name="Google Shape;1075;p68"/>
          <p:cNvSpPr/>
          <p:nvPr/>
        </p:nvSpPr>
        <p:spPr>
          <a:xfrm>
            <a:off x="6699491" y="3171374"/>
            <a:ext cx="575025" cy="575025"/>
          </a:xfrm>
          <a:prstGeom prst="rect">
            <a:avLst/>
          </a:prstGeom>
          <a:noFill/>
          <a:ln>
            <a:noFill/>
          </a:ln>
        </p:spPr>
      </p:sp>
      <p:sp>
        <p:nvSpPr>
          <p:cNvPr id="1076" name="Google Shape;1076;p68"/>
          <p:cNvSpPr txBox="1"/>
          <p:nvPr/>
        </p:nvSpPr>
        <p:spPr>
          <a:xfrm>
            <a:off x="4675800" y="3115750"/>
            <a:ext cx="850800" cy="78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ko" sz="900">
                <a:solidFill>
                  <a:srgbClr val="1155CC"/>
                </a:solidFill>
                <a:latin typeface="Overpass"/>
                <a:ea typeface="Overpass"/>
                <a:cs typeface="Overpass"/>
                <a:sym typeface="Overpass"/>
              </a:rPr>
              <a:t>UPDATE</a:t>
            </a:r>
            <a:endParaRPr sz="900">
              <a:solidFill>
                <a:srgbClr val="1155CC"/>
              </a:solidFill>
              <a:latin typeface="Overpass"/>
              <a:ea typeface="Overpass"/>
              <a:cs typeface="Overpass"/>
              <a:sym typeface="Overpass"/>
            </a:endParaRPr>
          </a:p>
          <a:p>
            <a:pPr indent="0" lvl="0" marL="0" rtl="0" algn="l">
              <a:lnSpc>
                <a:spcPct val="100000"/>
              </a:lnSpc>
              <a:spcBef>
                <a:spcPts val="0"/>
              </a:spcBef>
              <a:spcAft>
                <a:spcPts val="0"/>
              </a:spcAft>
              <a:buNone/>
            </a:pPr>
            <a:r>
              <a:rPr lang="ko" sz="900">
                <a:solidFill>
                  <a:srgbClr val="1155CC"/>
                </a:solidFill>
                <a:latin typeface="Overpass"/>
                <a:ea typeface="Overpass"/>
                <a:cs typeface="Overpass"/>
                <a:sym typeface="Overpass"/>
              </a:rPr>
              <a:t>PATCH</a:t>
            </a:r>
            <a:endParaRPr sz="900">
              <a:solidFill>
                <a:srgbClr val="1155CC"/>
              </a:solidFill>
              <a:latin typeface="Overpass"/>
              <a:ea typeface="Overpass"/>
              <a:cs typeface="Overpass"/>
              <a:sym typeface="Overpass"/>
            </a:endParaRPr>
          </a:p>
          <a:p>
            <a:pPr indent="0" lvl="0" marL="0" rtl="0" algn="l">
              <a:lnSpc>
                <a:spcPct val="100000"/>
              </a:lnSpc>
              <a:spcBef>
                <a:spcPts val="0"/>
              </a:spcBef>
              <a:spcAft>
                <a:spcPts val="0"/>
              </a:spcAft>
              <a:buNone/>
            </a:pPr>
            <a:r>
              <a:rPr lang="ko" sz="900">
                <a:solidFill>
                  <a:srgbClr val="1155CC"/>
                </a:solidFill>
                <a:latin typeface="Overpass"/>
                <a:ea typeface="Overpass"/>
                <a:cs typeface="Overpass"/>
                <a:sym typeface="Overpass"/>
              </a:rPr>
              <a:t>BACKUP</a:t>
            </a:r>
            <a:endParaRPr sz="900">
              <a:solidFill>
                <a:srgbClr val="1155CC"/>
              </a:solidFill>
              <a:latin typeface="Overpass"/>
              <a:ea typeface="Overpass"/>
              <a:cs typeface="Overpass"/>
              <a:sym typeface="Overpass"/>
            </a:endParaRPr>
          </a:p>
          <a:p>
            <a:pPr indent="0" lvl="0" marL="0" rtl="0" algn="l">
              <a:lnSpc>
                <a:spcPct val="100000"/>
              </a:lnSpc>
              <a:spcBef>
                <a:spcPts val="0"/>
              </a:spcBef>
              <a:spcAft>
                <a:spcPts val="0"/>
              </a:spcAft>
              <a:buNone/>
            </a:pPr>
            <a:r>
              <a:rPr lang="ko" sz="900">
                <a:solidFill>
                  <a:srgbClr val="1155CC"/>
                </a:solidFill>
                <a:latin typeface="Overpass"/>
                <a:ea typeface="Overpass"/>
                <a:cs typeface="Overpass"/>
                <a:sym typeface="Overpass"/>
              </a:rPr>
              <a:t>REBALANCE</a:t>
            </a:r>
            <a:endParaRPr sz="900">
              <a:solidFill>
                <a:srgbClr val="1155CC"/>
              </a:solidFill>
              <a:latin typeface="Overpass"/>
              <a:ea typeface="Overpass"/>
              <a:cs typeface="Overpass"/>
              <a:sym typeface="Overpass"/>
            </a:endParaRPr>
          </a:p>
          <a:p>
            <a:pPr indent="0" lvl="0" marL="0" rtl="0" algn="l">
              <a:lnSpc>
                <a:spcPct val="100000"/>
              </a:lnSpc>
              <a:spcBef>
                <a:spcPts val="0"/>
              </a:spcBef>
              <a:spcAft>
                <a:spcPts val="0"/>
              </a:spcAft>
              <a:buNone/>
            </a:pPr>
            <a:r>
              <a:rPr lang="ko" sz="900">
                <a:solidFill>
                  <a:srgbClr val="1155CC"/>
                </a:solidFill>
                <a:latin typeface="Overpass"/>
                <a:ea typeface="Overpass"/>
                <a:cs typeface="Overpass"/>
                <a:sym typeface="Overpass"/>
              </a:rPr>
              <a:t>SCALE</a:t>
            </a:r>
            <a:endParaRPr sz="900">
              <a:solidFill>
                <a:srgbClr val="1155CC"/>
              </a:solidFill>
              <a:latin typeface="Overpass"/>
              <a:ea typeface="Overpass"/>
              <a:cs typeface="Overpass"/>
              <a:sym typeface="Overpass"/>
            </a:endParaRPr>
          </a:p>
        </p:txBody>
      </p:sp>
      <p:sp>
        <p:nvSpPr>
          <p:cNvPr id="1077" name="Google Shape;1077;p68"/>
          <p:cNvSpPr txBox="1"/>
          <p:nvPr/>
        </p:nvSpPr>
        <p:spPr>
          <a:xfrm>
            <a:off x="7081674" y="3287267"/>
            <a:ext cx="11823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Overpass"/>
                <a:ea typeface="Overpass"/>
                <a:cs typeface="Overpass"/>
                <a:sym typeface="Overpass"/>
              </a:rPr>
              <a:t>APP</a:t>
            </a:r>
            <a:endParaRPr sz="1000">
              <a:latin typeface="Overpass"/>
              <a:ea typeface="Overpass"/>
              <a:cs typeface="Overpass"/>
              <a:sym typeface="Overpass"/>
            </a:endParaRPr>
          </a:p>
          <a:p>
            <a:pPr indent="0" lvl="0" marL="0" rtl="0" algn="ctr">
              <a:spcBef>
                <a:spcPts val="0"/>
              </a:spcBef>
              <a:spcAft>
                <a:spcPts val="0"/>
              </a:spcAft>
              <a:buNone/>
            </a:pPr>
            <a:r>
              <a:rPr lang="ko" sz="1000">
                <a:latin typeface="Overpass"/>
                <a:ea typeface="Overpass"/>
                <a:cs typeface="Overpass"/>
                <a:sym typeface="Overpass"/>
              </a:rPr>
              <a:t>OPERATOR</a:t>
            </a:r>
            <a:endParaRPr sz="1000">
              <a:latin typeface="Overpass"/>
              <a:ea typeface="Overpass"/>
              <a:cs typeface="Overpass"/>
              <a:sym typeface="Overpass"/>
            </a:endParaRPr>
          </a:p>
        </p:txBody>
      </p:sp>
      <p:cxnSp>
        <p:nvCxnSpPr>
          <p:cNvPr id="1078" name="Google Shape;1078;p68"/>
          <p:cNvCxnSpPr/>
          <p:nvPr/>
        </p:nvCxnSpPr>
        <p:spPr>
          <a:xfrm>
            <a:off x="5534375" y="3530275"/>
            <a:ext cx="1061400" cy="0"/>
          </a:xfrm>
          <a:prstGeom prst="straightConnector1">
            <a:avLst/>
          </a:prstGeom>
          <a:noFill/>
          <a:ln cap="flat" cmpd="sng" w="9525">
            <a:solidFill>
              <a:srgbClr val="1155CC"/>
            </a:solidFill>
            <a:prstDash val="dot"/>
            <a:round/>
            <a:headEnd len="med" w="med" type="triangle"/>
            <a:tailEnd len="med" w="med" type="none"/>
          </a:ln>
        </p:spPr>
      </p:cxnSp>
      <p:sp>
        <p:nvSpPr>
          <p:cNvPr id="1079" name="Google Shape;1079;p68"/>
          <p:cNvSpPr txBox="1"/>
          <p:nvPr/>
        </p:nvSpPr>
        <p:spPr>
          <a:xfrm>
            <a:off x="818266" y="3364671"/>
            <a:ext cx="915000" cy="2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Overpass"/>
                <a:ea typeface="Overpass"/>
                <a:cs typeface="Overpass"/>
                <a:sym typeface="Overpass"/>
              </a:rPr>
              <a:t>DEVELOPER</a:t>
            </a:r>
            <a:endParaRPr sz="1000">
              <a:latin typeface="Overpass"/>
              <a:ea typeface="Overpass"/>
              <a:cs typeface="Overpass"/>
              <a:sym typeface="Overpass"/>
            </a:endParaRPr>
          </a:p>
        </p:txBody>
      </p:sp>
      <p:sp>
        <p:nvSpPr>
          <p:cNvPr id="1080" name="Google Shape;1080;p68"/>
          <p:cNvSpPr txBox="1"/>
          <p:nvPr/>
        </p:nvSpPr>
        <p:spPr>
          <a:xfrm>
            <a:off x="5636950" y="3256175"/>
            <a:ext cx="850800" cy="504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sz="1000">
              <a:solidFill>
                <a:srgbClr val="CC0000"/>
              </a:solidFill>
              <a:latin typeface="Overpass"/>
              <a:ea typeface="Overpass"/>
              <a:cs typeface="Overpass"/>
              <a:sym typeface="Overpass"/>
            </a:endParaRPr>
          </a:p>
        </p:txBody>
      </p:sp>
      <p:pic>
        <p:nvPicPr>
          <p:cNvPr id="1081" name="Google Shape;1081;p68"/>
          <p:cNvPicPr preferRelativeResize="0"/>
          <p:nvPr/>
        </p:nvPicPr>
        <p:blipFill>
          <a:blip r:embed="rId3">
            <a:alphaModFix/>
          </a:blip>
          <a:stretch>
            <a:fillRect/>
          </a:stretch>
        </p:blipFill>
        <p:spPr>
          <a:xfrm>
            <a:off x="1666900" y="1615917"/>
            <a:ext cx="660374" cy="668733"/>
          </a:xfrm>
          <a:prstGeom prst="rect">
            <a:avLst/>
          </a:prstGeom>
          <a:noFill/>
          <a:ln>
            <a:noFill/>
          </a:ln>
        </p:spPr>
      </p:pic>
      <p:pic>
        <p:nvPicPr>
          <p:cNvPr id="1082" name="Google Shape;1082;p68"/>
          <p:cNvPicPr preferRelativeResize="0"/>
          <p:nvPr/>
        </p:nvPicPr>
        <p:blipFill>
          <a:blip r:embed="rId3">
            <a:alphaModFix/>
          </a:blip>
          <a:stretch>
            <a:fillRect/>
          </a:stretch>
        </p:blipFill>
        <p:spPr>
          <a:xfrm>
            <a:off x="1666900" y="3256192"/>
            <a:ext cx="660374" cy="668733"/>
          </a:xfrm>
          <a:prstGeom prst="rect">
            <a:avLst/>
          </a:prstGeom>
          <a:noFill/>
          <a:ln>
            <a:noFill/>
          </a:ln>
        </p:spPr>
      </p:pic>
      <p:pic>
        <p:nvPicPr>
          <p:cNvPr id="1083" name="Google Shape;1083;p68"/>
          <p:cNvPicPr preferRelativeResize="0"/>
          <p:nvPr/>
        </p:nvPicPr>
        <p:blipFill>
          <a:blip r:embed="rId4">
            <a:alphaModFix/>
          </a:blip>
          <a:stretch>
            <a:fillRect/>
          </a:stretch>
        </p:blipFill>
        <p:spPr>
          <a:xfrm>
            <a:off x="3939850" y="1680779"/>
            <a:ext cx="625589" cy="668733"/>
          </a:xfrm>
          <a:prstGeom prst="rect">
            <a:avLst/>
          </a:prstGeom>
          <a:noFill/>
          <a:ln>
            <a:noFill/>
          </a:ln>
        </p:spPr>
      </p:pic>
      <p:pic>
        <p:nvPicPr>
          <p:cNvPr id="1084" name="Google Shape;1084;p68"/>
          <p:cNvPicPr preferRelativeResize="0"/>
          <p:nvPr/>
        </p:nvPicPr>
        <p:blipFill>
          <a:blip r:embed="rId5">
            <a:alphaModFix/>
          </a:blip>
          <a:stretch>
            <a:fillRect/>
          </a:stretch>
        </p:blipFill>
        <p:spPr>
          <a:xfrm>
            <a:off x="3922075" y="3256192"/>
            <a:ext cx="625589" cy="668733"/>
          </a:xfrm>
          <a:prstGeom prst="rect">
            <a:avLst/>
          </a:prstGeom>
          <a:noFill/>
          <a:ln>
            <a:noFill/>
          </a:ln>
        </p:spPr>
      </p:pic>
      <p:pic>
        <p:nvPicPr>
          <p:cNvPr id="1085" name="Google Shape;1085;p68"/>
          <p:cNvPicPr preferRelativeResize="0"/>
          <p:nvPr/>
        </p:nvPicPr>
        <p:blipFill>
          <a:blip r:embed="rId6">
            <a:alphaModFix/>
          </a:blip>
          <a:stretch>
            <a:fillRect/>
          </a:stretch>
        </p:blipFill>
        <p:spPr>
          <a:xfrm>
            <a:off x="6598100" y="1732192"/>
            <a:ext cx="732859" cy="668733"/>
          </a:xfrm>
          <a:prstGeom prst="rect">
            <a:avLst/>
          </a:prstGeom>
          <a:noFill/>
          <a:ln>
            <a:noFill/>
          </a:ln>
        </p:spPr>
      </p:pic>
      <p:pic>
        <p:nvPicPr>
          <p:cNvPr id="1086" name="Google Shape;1086;p68"/>
          <p:cNvPicPr preferRelativeResize="0"/>
          <p:nvPr/>
        </p:nvPicPr>
        <p:blipFill>
          <a:blip r:embed="rId7">
            <a:alphaModFix/>
          </a:blip>
          <a:stretch>
            <a:fillRect/>
          </a:stretch>
        </p:blipFill>
        <p:spPr>
          <a:xfrm>
            <a:off x="6674213" y="3155688"/>
            <a:ext cx="625600" cy="60639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pic>
        <p:nvPicPr>
          <p:cNvPr id="1091" name="Google Shape;1091;p69"/>
          <p:cNvPicPr preferRelativeResize="0"/>
          <p:nvPr/>
        </p:nvPicPr>
        <p:blipFill>
          <a:blip r:embed="rId3">
            <a:alphaModFix/>
          </a:blip>
          <a:stretch>
            <a:fillRect/>
          </a:stretch>
        </p:blipFill>
        <p:spPr>
          <a:xfrm>
            <a:off x="152400" y="673525"/>
            <a:ext cx="8839199" cy="386773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pic>
        <p:nvPicPr>
          <p:cNvPr id="1096" name="Google Shape;1096;p70"/>
          <p:cNvPicPr preferRelativeResize="0"/>
          <p:nvPr/>
        </p:nvPicPr>
        <p:blipFill>
          <a:blip r:embed="rId3">
            <a:alphaModFix/>
          </a:blip>
          <a:stretch>
            <a:fillRect/>
          </a:stretch>
        </p:blipFill>
        <p:spPr>
          <a:xfrm>
            <a:off x="665375" y="233825"/>
            <a:ext cx="7672271" cy="483870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pic>
        <p:nvPicPr>
          <p:cNvPr id="1101" name="Google Shape;1101;p71"/>
          <p:cNvPicPr preferRelativeResize="0"/>
          <p:nvPr/>
        </p:nvPicPr>
        <p:blipFill>
          <a:blip r:embed="rId3">
            <a:alphaModFix/>
          </a:blip>
          <a:stretch>
            <a:fillRect/>
          </a:stretch>
        </p:blipFill>
        <p:spPr>
          <a:xfrm>
            <a:off x="1650625" y="388550"/>
            <a:ext cx="5676900" cy="4248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72"/>
          <p:cNvSpPr txBox="1"/>
          <p:nvPr/>
        </p:nvSpPr>
        <p:spPr>
          <a:xfrm>
            <a:off x="1078425" y="1806400"/>
            <a:ext cx="7017600" cy="12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4800">
                <a:latin typeface="Do Hyeon"/>
                <a:ea typeface="Do Hyeon"/>
                <a:cs typeface="Do Hyeon"/>
                <a:sym typeface="Do Hyeon"/>
              </a:rPr>
              <a:t>Demo</a:t>
            </a:r>
            <a:endParaRPr sz="4800">
              <a:latin typeface="Do Hyeon"/>
              <a:ea typeface="Do Hyeon"/>
              <a:cs typeface="Do Hyeon"/>
              <a:sym typeface="Do Hyeon"/>
            </a:endParaRPr>
          </a:p>
          <a:p>
            <a:pPr indent="0" lvl="0" marL="0" rtl="0" algn="ctr">
              <a:spcBef>
                <a:spcPts val="0"/>
              </a:spcBef>
              <a:spcAft>
                <a:spcPts val="0"/>
              </a:spcAft>
              <a:buNone/>
            </a:pPr>
            <a:r>
              <a:rPr lang="ko" sz="4800">
                <a:latin typeface="Do Hyeon"/>
                <a:ea typeface="Do Hyeon"/>
                <a:cs typeface="Do Hyeon"/>
                <a:sym typeface="Do Hyeon"/>
              </a:rPr>
              <a:t>(NFS Provioner)</a:t>
            </a:r>
            <a:endParaRPr sz="4800">
              <a:latin typeface="Do Hyeon"/>
              <a:ea typeface="Do Hyeon"/>
              <a:cs typeface="Do Hyeon"/>
              <a:sym typeface="Do Hye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73"/>
          <p:cNvSpPr/>
          <p:nvPr/>
        </p:nvSpPr>
        <p:spPr>
          <a:xfrm>
            <a:off x="735925" y="681800"/>
            <a:ext cx="2516700" cy="9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3000">
                <a:latin typeface="Do Hyeon"/>
                <a:ea typeface="Do Hyeon"/>
                <a:cs typeface="Do Hyeon"/>
                <a:sym typeface="Do Hyeon"/>
              </a:rPr>
              <a:t>Persistent Volume(PV)</a:t>
            </a:r>
            <a:endParaRPr sz="3000">
              <a:latin typeface="Do Hyeon"/>
              <a:ea typeface="Do Hyeon"/>
              <a:cs typeface="Do Hyeon"/>
              <a:sym typeface="Do Hyeon"/>
            </a:endParaRPr>
          </a:p>
        </p:txBody>
      </p:sp>
      <p:sp>
        <p:nvSpPr>
          <p:cNvPr id="1112" name="Google Shape;1112;p73"/>
          <p:cNvSpPr/>
          <p:nvPr/>
        </p:nvSpPr>
        <p:spPr>
          <a:xfrm>
            <a:off x="4850725" y="681800"/>
            <a:ext cx="3771900" cy="922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2000">
                <a:latin typeface="Do Hyeon"/>
                <a:ea typeface="Do Hyeon"/>
                <a:cs typeface="Do Hyeon"/>
                <a:sym typeface="Do Hyeon"/>
              </a:rPr>
              <a:t>Persistent Volume Claim(PVC)</a:t>
            </a:r>
            <a:endParaRPr sz="2000">
              <a:latin typeface="Do Hyeon"/>
              <a:ea typeface="Do Hyeon"/>
              <a:cs typeface="Do Hyeon"/>
              <a:sym typeface="Do Hyeon"/>
            </a:endParaRPr>
          </a:p>
        </p:txBody>
      </p:sp>
      <p:sp>
        <p:nvSpPr>
          <p:cNvPr id="1113" name="Google Shape;1113;p73"/>
          <p:cNvSpPr/>
          <p:nvPr/>
        </p:nvSpPr>
        <p:spPr>
          <a:xfrm>
            <a:off x="4850725" y="1824800"/>
            <a:ext cx="3771900" cy="922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2000">
                <a:latin typeface="Do Hyeon"/>
                <a:ea typeface="Do Hyeon"/>
                <a:cs typeface="Do Hyeon"/>
                <a:sym typeface="Do Hyeon"/>
              </a:rPr>
              <a:t>Persistent Volume Claim(PVC)</a:t>
            </a:r>
            <a:endParaRPr sz="2000">
              <a:latin typeface="Do Hyeon"/>
              <a:ea typeface="Do Hyeon"/>
              <a:cs typeface="Do Hyeon"/>
              <a:sym typeface="Do Hyeon"/>
            </a:endParaRPr>
          </a:p>
        </p:txBody>
      </p:sp>
      <p:sp>
        <p:nvSpPr>
          <p:cNvPr id="1114" name="Google Shape;1114;p73"/>
          <p:cNvSpPr/>
          <p:nvPr/>
        </p:nvSpPr>
        <p:spPr>
          <a:xfrm>
            <a:off x="735925" y="1824800"/>
            <a:ext cx="2516700" cy="9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3000">
                <a:latin typeface="Do Hyeon"/>
                <a:ea typeface="Do Hyeon"/>
                <a:cs typeface="Do Hyeon"/>
                <a:sym typeface="Do Hyeon"/>
              </a:rPr>
              <a:t>Persistent Volume(PV)</a:t>
            </a:r>
            <a:endParaRPr sz="3000">
              <a:latin typeface="Do Hyeon"/>
              <a:ea typeface="Do Hyeon"/>
              <a:cs typeface="Do Hyeon"/>
              <a:sym typeface="Do Hyeon"/>
            </a:endParaRPr>
          </a:p>
        </p:txBody>
      </p:sp>
      <p:cxnSp>
        <p:nvCxnSpPr>
          <p:cNvPr id="1115" name="Google Shape;1115;p73"/>
          <p:cNvCxnSpPr>
            <a:stCxn id="1111" idx="3"/>
            <a:endCxn id="1112" idx="1"/>
          </p:cNvCxnSpPr>
          <p:nvPr/>
        </p:nvCxnSpPr>
        <p:spPr>
          <a:xfrm>
            <a:off x="3252625" y="1143050"/>
            <a:ext cx="1598100" cy="0"/>
          </a:xfrm>
          <a:prstGeom prst="straightConnector1">
            <a:avLst/>
          </a:prstGeom>
          <a:noFill/>
          <a:ln cap="flat" cmpd="sng" w="9525">
            <a:solidFill>
              <a:schemeClr val="dk2"/>
            </a:solidFill>
            <a:prstDash val="solid"/>
            <a:round/>
            <a:headEnd len="med" w="med" type="none"/>
            <a:tailEnd len="med" w="med" type="none"/>
          </a:ln>
        </p:spPr>
      </p:cxnSp>
      <p:cxnSp>
        <p:nvCxnSpPr>
          <p:cNvPr id="1116" name="Google Shape;1116;p73"/>
          <p:cNvCxnSpPr>
            <a:stCxn id="1114" idx="3"/>
            <a:endCxn id="1113" idx="1"/>
          </p:cNvCxnSpPr>
          <p:nvPr/>
        </p:nvCxnSpPr>
        <p:spPr>
          <a:xfrm>
            <a:off x="3252625" y="2286050"/>
            <a:ext cx="1598100" cy="0"/>
          </a:xfrm>
          <a:prstGeom prst="straightConnector1">
            <a:avLst/>
          </a:prstGeom>
          <a:noFill/>
          <a:ln cap="flat" cmpd="sng" w="9525">
            <a:solidFill>
              <a:schemeClr val="dk2"/>
            </a:solidFill>
            <a:prstDash val="solid"/>
            <a:round/>
            <a:headEnd len="med" w="med" type="none"/>
            <a:tailEnd len="med" w="med" type="none"/>
          </a:ln>
        </p:spPr>
      </p:cxnSp>
      <p:sp>
        <p:nvSpPr>
          <p:cNvPr id="1117" name="Google Shape;1117;p73"/>
          <p:cNvSpPr txBox="1"/>
          <p:nvPr/>
        </p:nvSpPr>
        <p:spPr>
          <a:xfrm>
            <a:off x="3549325" y="962525"/>
            <a:ext cx="993600" cy="1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Lato"/>
                <a:ea typeface="Lato"/>
                <a:cs typeface="Lato"/>
                <a:sym typeface="Lato"/>
              </a:rPr>
              <a:t>BIND</a:t>
            </a:r>
            <a:endParaRPr>
              <a:latin typeface="Lato"/>
              <a:ea typeface="Lato"/>
              <a:cs typeface="Lato"/>
              <a:sym typeface="Lato"/>
            </a:endParaRPr>
          </a:p>
        </p:txBody>
      </p:sp>
      <p:sp>
        <p:nvSpPr>
          <p:cNvPr id="1118" name="Google Shape;1118;p73"/>
          <p:cNvSpPr txBox="1"/>
          <p:nvPr/>
        </p:nvSpPr>
        <p:spPr>
          <a:xfrm>
            <a:off x="3549325" y="2105525"/>
            <a:ext cx="993600" cy="1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Lato"/>
                <a:ea typeface="Lato"/>
                <a:cs typeface="Lato"/>
                <a:sym typeface="Lato"/>
              </a:rPr>
              <a:t>BIND</a:t>
            </a:r>
            <a:endParaRPr>
              <a:latin typeface="Lato"/>
              <a:ea typeface="Lato"/>
              <a:cs typeface="Lato"/>
              <a:sym typeface="Lato"/>
            </a:endParaRPr>
          </a:p>
        </p:txBody>
      </p:sp>
      <p:pic>
        <p:nvPicPr>
          <p:cNvPr id="1119" name="Google Shape;1119;p73"/>
          <p:cNvPicPr preferRelativeResize="0"/>
          <p:nvPr/>
        </p:nvPicPr>
        <p:blipFill>
          <a:blip r:embed="rId3">
            <a:alphaModFix/>
          </a:blip>
          <a:stretch>
            <a:fillRect/>
          </a:stretch>
        </p:blipFill>
        <p:spPr>
          <a:xfrm>
            <a:off x="1589463" y="3401025"/>
            <a:ext cx="809625" cy="619125"/>
          </a:xfrm>
          <a:prstGeom prst="rect">
            <a:avLst/>
          </a:prstGeom>
          <a:noFill/>
          <a:ln>
            <a:noFill/>
          </a:ln>
        </p:spPr>
      </p:pic>
      <p:sp>
        <p:nvSpPr>
          <p:cNvPr id="1120" name="Google Shape;1120;p73"/>
          <p:cNvSpPr txBox="1"/>
          <p:nvPr/>
        </p:nvSpPr>
        <p:spPr>
          <a:xfrm>
            <a:off x="1491925" y="4010525"/>
            <a:ext cx="993600" cy="1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Sys Admin</a:t>
            </a:r>
            <a:endParaRPr>
              <a:latin typeface="Do Hyeon"/>
              <a:ea typeface="Do Hyeon"/>
              <a:cs typeface="Do Hyeon"/>
              <a:sym typeface="Do Hyeon"/>
            </a:endParaRPr>
          </a:p>
        </p:txBody>
      </p:sp>
      <p:sp>
        <p:nvSpPr>
          <p:cNvPr id="1121" name="Google Shape;1121;p73"/>
          <p:cNvSpPr txBox="1"/>
          <p:nvPr/>
        </p:nvSpPr>
        <p:spPr>
          <a:xfrm>
            <a:off x="3320725" y="3629525"/>
            <a:ext cx="1101000" cy="5214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Storage Class</a:t>
            </a:r>
            <a:endParaRPr>
              <a:latin typeface="Do Hyeon"/>
              <a:ea typeface="Do Hyeon"/>
              <a:cs typeface="Do Hyeon"/>
              <a:sym typeface="Do Hyeon"/>
            </a:endParaRPr>
          </a:p>
        </p:txBody>
      </p:sp>
      <p:cxnSp>
        <p:nvCxnSpPr>
          <p:cNvPr id="1122" name="Google Shape;1122;p73"/>
          <p:cNvCxnSpPr>
            <a:stCxn id="1119" idx="0"/>
            <a:endCxn id="1114" idx="2"/>
          </p:cNvCxnSpPr>
          <p:nvPr/>
        </p:nvCxnSpPr>
        <p:spPr>
          <a:xfrm rot="10800000">
            <a:off x="1994275" y="2747325"/>
            <a:ext cx="0" cy="653700"/>
          </a:xfrm>
          <a:prstGeom prst="straightConnector1">
            <a:avLst/>
          </a:prstGeom>
          <a:noFill/>
          <a:ln cap="flat" cmpd="sng" w="9525">
            <a:solidFill>
              <a:schemeClr val="dk2"/>
            </a:solidFill>
            <a:prstDash val="solid"/>
            <a:round/>
            <a:headEnd len="med" w="med" type="none"/>
            <a:tailEnd len="med" w="med" type="stealth"/>
          </a:ln>
        </p:spPr>
      </p:cxnSp>
      <p:cxnSp>
        <p:nvCxnSpPr>
          <p:cNvPr id="1123" name="Google Shape;1123;p73"/>
          <p:cNvCxnSpPr>
            <a:stCxn id="1121" idx="0"/>
            <a:endCxn id="1114" idx="2"/>
          </p:cNvCxnSpPr>
          <p:nvPr/>
        </p:nvCxnSpPr>
        <p:spPr>
          <a:xfrm rot="10800000">
            <a:off x="1994425" y="2747225"/>
            <a:ext cx="1876800" cy="882300"/>
          </a:xfrm>
          <a:prstGeom prst="straightConnector1">
            <a:avLst/>
          </a:prstGeom>
          <a:noFill/>
          <a:ln cap="flat" cmpd="sng" w="9525">
            <a:solidFill>
              <a:schemeClr val="dk2"/>
            </a:solidFill>
            <a:prstDash val="solid"/>
            <a:round/>
            <a:headEnd len="med" w="med" type="none"/>
            <a:tailEnd len="med" w="med" type="stealth"/>
          </a:ln>
        </p:spPr>
      </p:cxnSp>
      <p:pic>
        <p:nvPicPr>
          <p:cNvPr id="1124" name="Google Shape;1124;p73"/>
          <p:cNvPicPr preferRelativeResize="0"/>
          <p:nvPr/>
        </p:nvPicPr>
        <p:blipFill>
          <a:blip r:embed="rId4">
            <a:alphaModFix/>
          </a:blip>
          <a:stretch>
            <a:fillRect/>
          </a:stretch>
        </p:blipFill>
        <p:spPr>
          <a:xfrm>
            <a:off x="6379488" y="3590175"/>
            <a:ext cx="714375" cy="600075"/>
          </a:xfrm>
          <a:prstGeom prst="rect">
            <a:avLst/>
          </a:prstGeom>
          <a:noFill/>
          <a:ln>
            <a:noFill/>
          </a:ln>
        </p:spPr>
      </p:pic>
      <p:cxnSp>
        <p:nvCxnSpPr>
          <p:cNvPr id="1125" name="Google Shape;1125;p73"/>
          <p:cNvCxnSpPr>
            <a:stCxn id="1124" idx="0"/>
            <a:endCxn id="1113" idx="2"/>
          </p:cNvCxnSpPr>
          <p:nvPr/>
        </p:nvCxnSpPr>
        <p:spPr>
          <a:xfrm rot="10800000">
            <a:off x="6736675" y="2747175"/>
            <a:ext cx="0" cy="843000"/>
          </a:xfrm>
          <a:prstGeom prst="straightConnector1">
            <a:avLst/>
          </a:prstGeom>
          <a:noFill/>
          <a:ln cap="flat" cmpd="sng" w="9525">
            <a:solidFill>
              <a:schemeClr val="dk2"/>
            </a:solidFill>
            <a:prstDash val="solid"/>
            <a:round/>
            <a:headEnd len="med" w="med" type="none"/>
            <a:tailEnd len="med" w="med" type="stealth"/>
          </a:ln>
        </p:spPr>
      </p:cxnSp>
      <p:cxnSp>
        <p:nvCxnSpPr>
          <p:cNvPr id="1126" name="Google Shape;1126;p73"/>
          <p:cNvCxnSpPr>
            <a:stCxn id="1113" idx="2"/>
            <a:endCxn id="1121" idx="0"/>
          </p:cNvCxnSpPr>
          <p:nvPr/>
        </p:nvCxnSpPr>
        <p:spPr>
          <a:xfrm flipH="1">
            <a:off x="3871375" y="2747300"/>
            <a:ext cx="2865300" cy="8823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par>
                                <p:cTn fill="hold" nodeType="with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1000"/>
                                        <p:tgtEl>
                                          <p:spTgt spid="1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1000"/>
                                        <p:tgtEl>
                                          <p:spTgt spid="11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0"/>
          <p:cNvPicPr preferRelativeResize="0"/>
          <p:nvPr/>
        </p:nvPicPr>
        <p:blipFill>
          <a:blip r:embed="rId3">
            <a:alphaModFix/>
          </a:blip>
          <a:stretch>
            <a:fillRect/>
          </a:stretch>
        </p:blipFill>
        <p:spPr>
          <a:xfrm>
            <a:off x="740625" y="152400"/>
            <a:ext cx="7813546" cy="4838701"/>
          </a:xfrm>
          <a:prstGeom prst="rect">
            <a:avLst/>
          </a:prstGeom>
          <a:noFill/>
          <a:ln>
            <a:noFill/>
          </a:ln>
        </p:spPr>
      </p:pic>
      <p:sp>
        <p:nvSpPr>
          <p:cNvPr id="139" name="Google Shape;139;p20"/>
          <p:cNvSpPr txBox="1"/>
          <p:nvPr/>
        </p:nvSpPr>
        <p:spPr>
          <a:xfrm>
            <a:off x="1600500" y="1963675"/>
            <a:ext cx="61557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4800">
                <a:solidFill>
                  <a:srgbClr val="FFFFFF"/>
                </a:solidFill>
                <a:latin typeface="Do Hyeon"/>
                <a:ea typeface="Do Hyeon"/>
                <a:cs typeface="Do Hyeon"/>
                <a:sym typeface="Do Hyeon"/>
              </a:rPr>
              <a:t>과거를 알면 미래가 보인다!</a:t>
            </a:r>
            <a:r>
              <a:rPr lang="ko" sz="4800">
                <a:latin typeface="Do Hyeon"/>
                <a:ea typeface="Do Hyeon"/>
                <a:cs typeface="Do Hyeon"/>
                <a:sym typeface="Do Hyeon"/>
              </a:rPr>
              <a:t> </a:t>
            </a:r>
            <a:endParaRPr sz="4800">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2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pic>
        <p:nvPicPr>
          <p:cNvPr id="1131" name="Google Shape;1131;p74"/>
          <p:cNvPicPr preferRelativeResize="0"/>
          <p:nvPr/>
        </p:nvPicPr>
        <p:blipFill>
          <a:blip r:embed="rId3">
            <a:alphaModFix/>
          </a:blip>
          <a:stretch>
            <a:fillRect/>
          </a:stretch>
        </p:blipFill>
        <p:spPr>
          <a:xfrm>
            <a:off x="130350" y="403050"/>
            <a:ext cx="1233225" cy="1202775"/>
          </a:xfrm>
          <a:prstGeom prst="rect">
            <a:avLst/>
          </a:prstGeom>
          <a:noFill/>
          <a:ln>
            <a:noFill/>
          </a:ln>
        </p:spPr>
      </p:pic>
      <p:sp>
        <p:nvSpPr>
          <p:cNvPr id="1132" name="Google Shape;1132;p74"/>
          <p:cNvSpPr txBox="1"/>
          <p:nvPr/>
        </p:nvSpPr>
        <p:spPr>
          <a:xfrm>
            <a:off x="350925" y="1606225"/>
            <a:ext cx="10728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NFS Server</a:t>
            </a:r>
            <a:endParaRPr>
              <a:latin typeface="Do Hyeon"/>
              <a:ea typeface="Do Hyeon"/>
              <a:cs typeface="Do Hyeon"/>
              <a:sym typeface="Do Hyeon"/>
            </a:endParaRPr>
          </a:p>
        </p:txBody>
      </p:sp>
      <p:cxnSp>
        <p:nvCxnSpPr>
          <p:cNvPr id="1133" name="Google Shape;1133;p74"/>
          <p:cNvCxnSpPr/>
          <p:nvPr/>
        </p:nvCxnSpPr>
        <p:spPr>
          <a:xfrm>
            <a:off x="1894975" y="491300"/>
            <a:ext cx="20100" cy="1443900"/>
          </a:xfrm>
          <a:prstGeom prst="straightConnector1">
            <a:avLst/>
          </a:prstGeom>
          <a:noFill/>
          <a:ln cap="flat" cmpd="sng" w="9525">
            <a:solidFill>
              <a:schemeClr val="dk2"/>
            </a:solidFill>
            <a:prstDash val="solid"/>
            <a:round/>
            <a:headEnd len="med" w="med" type="none"/>
            <a:tailEnd len="med" w="med" type="none"/>
          </a:ln>
        </p:spPr>
      </p:cxnSp>
      <p:sp>
        <p:nvSpPr>
          <p:cNvPr id="1134" name="Google Shape;1134;p74"/>
          <p:cNvSpPr txBox="1"/>
          <p:nvPr/>
        </p:nvSpPr>
        <p:spPr>
          <a:xfrm>
            <a:off x="2576775" y="681800"/>
            <a:ext cx="5003100" cy="129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o Hyeon"/>
              <a:buChar char="-"/>
            </a:pPr>
            <a:r>
              <a:rPr lang="ko">
                <a:latin typeface="Do Hyeon"/>
                <a:ea typeface="Do Hyeon"/>
                <a:cs typeface="Do Hyeon"/>
                <a:sym typeface="Do Hyeon"/>
              </a:rPr>
              <a:t>VM 만들기</a:t>
            </a:r>
            <a:endParaRPr>
              <a:latin typeface="Do Hyeon"/>
              <a:ea typeface="Do Hyeon"/>
              <a:cs typeface="Do Hyeon"/>
              <a:sym typeface="Do Hyeon"/>
            </a:endParaRPr>
          </a:p>
          <a:p>
            <a:pPr indent="-317500" lvl="0" marL="457200" rtl="0" algn="l">
              <a:spcBef>
                <a:spcPts val="0"/>
              </a:spcBef>
              <a:spcAft>
                <a:spcPts val="0"/>
              </a:spcAft>
              <a:buSzPts val="1400"/>
              <a:buFont typeface="Do Hyeon"/>
              <a:buChar char="-"/>
            </a:pPr>
            <a:r>
              <a:rPr lang="ko">
                <a:latin typeface="Do Hyeon"/>
                <a:ea typeface="Do Hyeon"/>
                <a:cs typeface="Do Hyeon"/>
                <a:sym typeface="Do Hyeon"/>
              </a:rPr>
              <a:t>NFS Server용 Disk 붙이기</a:t>
            </a:r>
            <a:endParaRPr>
              <a:latin typeface="Do Hyeon"/>
              <a:ea typeface="Do Hyeon"/>
              <a:cs typeface="Do Hyeon"/>
              <a:sym typeface="Do Hyeon"/>
            </a:endParaRPr>
          </a:p>
          <a:p>
            <a:pPr indent="-317500" lvl="0" marL="457200" rtl="0" algn="l">
              <a:spcBef>
                <a:spcPts val="0"/>
              </a:spcBef>
              <a:spcAft>
                <a:spcPts val="0"/>
              </a:spcAft>
              <a:buSzPts val="1400"/>
              <a:buFont typeface="Do Hyeon"/>
              <a:buChar char="-"/>
            </a:pPr>
            <a:r>
              <a:rPr lang="ko">
                <a:latin typeface="Do Hyeon"/>
                <a:ea typeface="Do Hyeon"/>
                <a:cs typeface="Do Hyeon"/>
                <a:sym typeface="Do Hyeon"/>
              </a:rPr>
              <a:t>NFS Server 설치하는 법 찾기</a:t>
            </a:r>
            <a:endParaRPr>
              <a:latin typeface="Do Hyeon"/>
              <a:ea typeface="Do Hyeon"/>
              <a:cs typeface="Do Hyeon"/>
              <a:sym typeface="Do Hyeon"/>
            </a:endParaRPr>
          </a:p>
          <a:p>
            <a:pPr indent="-317500" lvl="0" marL="457200" rtl="0" algn="l">
              <a:spcBef>
                <a:spcPts val="0"/>
              </a:spcBef>
              <a:spcAft>
                <a:spcPts val="0"/>
              </a:spcAft>
              <a:buSzPts val="1400"/>
              <a:buFont typeface="Do Hyeon"/>
              <a:buChar char="-"/>
            </a:pPr>
            <a:r>
              <a:rPr lang="ko">
                <a:latin typeface="Do Hyeon"/>
                <a:ea typeface="Do Hyeon"/>
                <a:cs typeface="Do Hyeon"/>
                <a:sym typeface="Do Hyeon"/>
              </a:rPr>
              <a:t>StorageClass 연결</a:t>
            </a:r>
            <a:endParaRPr>
              <a:latin typeface="Do Hyeon"/>
              <a:ea typeface="Do Hyeon"/>
              <a:cs typeface="Do Hyeon"/>
              <a:sym typeface="Do Hyeon"/>
            </a:endParaRPr>
          </a:p>
          <a:p>
            <a:pPr indent="-317500" lvl="0" marL="457200" rtl="0" algn="l">
              <a:spcBef>
                <a:spcPts val="0"/>
              </a:spcBef>
              <a:spcAft>
                <a:spcPts val="0"/>
              </a:spcAft>
              <a:buSzPts val="1400"/>
              <a:buFont typeface="Do Hyeon"/>
              <a:buChar char="-"/>
            </a:pPr>
            <a:r>
              <a:rPr lang="ko">
                <a:latin typeface="Do Hyeon"/>
                <a:ea typeface="Do Hyeon"/>
                <a:cs typeface="Do Hyeon"/>
                <a:sym typeface="Do Hyeon"/>
              </a:rPr>
              <a:t>...</a:t>
            </a:r>
            <a:endParaRPr>
              <a:latin typeface="Do Hyeon"/>
              <a:ea typeface="Do Hyeon"/>
              <a:cs typeface="Do Hyeon"/>
              <a:sym typeface="Do Hyeon"/>
            </a:endParaRPr>
          </a:p>
        </p:txBody>
      </p:sp>
      <p:cxnSp>
        <p:nvCxnSpPr>
          <p:cNvPr id="1135" name="Google Shape;1135;p74"/>
          <p:cNvCxnSpPr/>
          <p:nvPr/>
        </p:nvCxnSpPr>
        <p:spPr>
          <a:xfrm>
            <a:off x="250650" y="2526625"/>
            <a:ext cx="8121300" cy="0"/>
          </a:xfrm>
          <a:prstGeom prst="straightConnector1">
            <a:avLst/>
          </a:prstGeom>
          <a:noFill/>
          <a:ln cap="flat" cmpd="sng" w="9525">
            <a:solidFill>
              <a:schemeClr val="dk2"/>
            </a:solidFill>
            <a:prstDash val="solid"/>
            <a:round/>
            <a:headEnd len="med" w="med" type="none"/>
            <a:tailEnd len="med" w="med" type="none"/>
          </a:ln>
        </p:spPr>
      </p:cxnSp>
      <p:pic>
        <p:nvPicPr>
          <p:cNvPr id="1136" name="Google Shape;1136;p74"/>
          <p:cNvPicPr preferRelativeResize="0"/>
          <p:nvPr/>
        </p:nvPicPr>
        <p:blipFill>
          <a:blip r:embed="rId4">
            <a:alphaModFix/>
          </a:blip>
          <a:stretch>
            <a:fillRect/>
          </a:stretch>
        </p:blipFill>
        <p:spPr>
          <a:xfrm>
            <a:off x="797388" y="3170425"/>
            <a:ext cx="809625" cy="619125"/>
          </a:xfrm>
          <a:prstGeom prst="rect">
            <a:avLst/>
          </a:prstGeom>
          <a:noFill/>
          <a:ln>
            <a:noFill/>
          </a:ln>
        </p:spPr>
      </p:pic>
      <p:sp>
        <p:nvSpPr>
          <p:cNvPr id="1137" name="Google Shape;1137;p74"/>
          <p:cNvSpPr txBox="1"/>
          <p:nvPr/>
        </p:nvSpPr>
        <p:spPr>
          <a:xfrm>
            <a:off x="2446425" y="3208425"/>
            <a:ext cx="31182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실수로 Service 삭제</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실수로 NFS Storage 삭제</a:t>
            </a:r>
            <a:endParaRPr>
              <a:latin typeface="Do Hyeon"/>
              <a:ea typeface="Do Hyeon"/>
              <a:cs typeface="Do Hyeon"/>
              <a:sym typeface="Do Hyeon"/>
            </a:endParaRPr>
          </a:p>
          <a:p>
            <a:pPr indent="0" lvl="0" marL="0" rtl="0" algn="l">
              <a:spcBef>
                <a:spcPts val="0"/>
              </a:spcBef>
              <a:spcAft>
                <a:spcPts val="0"/>
              </a:spcAft>
              <a:buNone/>
            </a:pPr>
            <a:r>
              <a:rPr lang="ko">
                <a:solidFill>
                  <a:srgbClr val="FF0000"/>
                </a:solidFill>
                <a:latin typeface="Do Hyeon"/>
                <a:ea typeface="Do Hyeon"/>
                <a:cs typeface="Do Hyeon"/>
                <a:sym typeface="Do Hyeon"/>
              </a:rPr>
              <a:t>실수로…</a:t>
            </a:r>
            <a:endParaRPr>
              <a:solidFill>
                <a:srgbClr val="FF0000"/>
              </a:solidFill>
              <a:latin typeface="Do Hyeon"/>
              <a:ea typeface="Do Hyeon"/>
              <a:cs typeface="Do Hyeon"/>
              <a:sym typeface="Do Hyeon"/>
            </a:endParaRPr>
          </a:p>
          <a:p>
            <a:pPr indent="0" lvl="0" marL="0" rtl="0" algn="l">
              <a:spcBef>
                <a:spcPts val="0"/>
              </a:spcBef>
              <a:spcAft>
                <a:spcPts val="0"/>
              </a:spcAft>
              <a:buNone/>
            </a:pPr>
            <a:r>
              <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Kubernetes upgrade로 app 변경</a:t>
            </a:r>
            <a:endParaRPr>
              <a:latin typeface="Do Hyeon"/>
              <a:ea typeface="Do Hyeon"/>
              <a:cs typeface="Do Hyeon"/>
              <a:sym typeface="Do Hyeon"/>
            </a:endParaRPr>
          </a:p>
          <a:p>
            <a:pPr indent="0" lvl="0" marL="0" rtl="0" algn="l">
              <a:spcBef>
                <a:spcPts val="0"/>
              </a:spcBef>
              <a:spcAft>
                <a:spcPts val="0"/>
              </a:spcAft>
              <a:buNone/>
            </a:pPr>
            <a:r>
              <a:t/>
            </a:r>
            <a:endParaRPr>
              <a:latin typeface="Do Hyeon"/>
              <a:ea typeface="Do Hyeon"/>
              <a:cs typeface="Do Hyeon"/>
              <a:sym typeface="Do Hyeon"/>
            </a:endParaRPr>
          </a:p>
        </p:txBody>
      </p:sp>
      <p:cxnSp>
        <p:nvCxnSpPr>
          <p:cNvPr id="1138" name="Google Shape;1138;p74"/>
          <p:cNvCxnSpPr/>
          <p:nvPr/>
        </p:nvCxnSpPr>
        <p:spPr>
          <a:xfrm>
            <a:off x="6055900" y="2807375"/>
            <a:ext cx="0" cy="2125500"/>
          </a:xfrm>
          <a:prstGeom prst="straightConnector1">
            <a:avLst/>
          </a:prstGeom>
          <a:noFill/>
          <a:ln cap="flat" cmpd="sng" w="9525">
            <a:solidFill>
              <a:schemeClr val="dk2"/>
            </a:solidFill>
            <a:prstDash val="solid"/>
            <a:round/>
            <a:headEnd len="med" w="med" type="none"/>
            <a:tailEnd len="med" w="med" type="none"/>
          </a:ln>
        </p:spPr>
      </p:cxnSp>
      <p:sp>
        <p:nvSpPr>
          <p:cNvPr id="1139" name="Google Shape;1139;p74"/>
          <p:cNvSpPr txBox="1"/>
          <p:nvPr/>
        </p:nvSpPr>
        <p:spPr>
          <a:xfrm>
            <a:off x="6507075" y="3262575"/>
            <a:ext cx="2193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000">
                <a:latin typeface="Do Hyeon"/>
                <a:ea typeface="Do Hyeon"/>
                <a:cs typeface="Do Hyeon"/>
                <a:sym typeface="Do Hyeon"/>
              </a:rPr>
              <a:t>Don’t worry with</a:t>
            </a:r>
            <a:endParaRPr sz="2000">
              <a:latin typeface="Do Hyeon"/>
              <a:ea typeface="Do Hyeon"/>
              <a:cs typeface="Do Hyeon"/>
              <a:sym typeface="Do Hyeon"/>
            </a:endParaRPr>
          </a:p>
        </p:txBody>
      </p:sp>
      <p:pic>
        <p:nvPicPr>
          <p:cNvPr id="1140" name="Google Shape;1140;p74"/>
          <p:cNvPicPr preferRelativeResize="0"/>
          <p:nvPr/>
        </p:nvPicPr>
        <p:blipFill>
          <a:blip r:embed="rId5">
            <a:alphaModFix/>
          </a:blip>
          <a:stretch>
            <a:fillRect/>
          </a:stretch>
        </p:blipFill>
        <p:spPr>
          <a:xfrm>
            <a:off x="6607325" y="3671564"/>
            <a:ext cx="2093400" cy="565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1000"/>
                                        <p:tgtEl>
                                          <p:spTgt spid="1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75"/>
          <p:cNvSpPr txBox="1"/>
          <p:nvPr/>
        </p:nvSpPr>
        <p:spPr>
          <a:xfrm>
            <a:off x="762000" y="274725"/>
            <a:ext cx="7790400" cy="3619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ko" sz="5000">
                <a:solidFill>
                  <a:srgbClr val="FF9900"/>
                </a:solidFill>
                <a:latin typeface="Do Hyeon"/>
                <a:ea typeface="Do Hyeon"/>
                <a:cs typeface="Do Hyeon"/>
                <a:sym typeface="Do Hyeon"/>
              </a:rPr>
              <a:t>Scenario</a:t>
            </a:r>
            <a:endParaRPr sz="5000">
              <a:solidFill>
                <a:srgbClr val="FF9900"/>
              </a:solidFill>
              <a:latin typeface="Do Hyeon"/>
              <a:ea typeface="Do Hyeon"/>
              <a:cs typeface="Do Hyeon"/>
              <a:sym typeface="Do Hyeon"/>
            </a:endParaRPr>
          </a:p>
          <a:p>
            <a:pPr indent="0" lvl="0" marL="457200" rtl="0" algn="ctr">
              <a:spcBef>
                <a:spcPts val="0"/>
              </a:spcBef>
              <a:spcAft>
                <a:spcPts val="0"/>
              </a:spcAft>
              <a:buNone/>
            </a:pPr>
            <a:r>
              <a:t/>
            </a:r>
            <a:endParaRPr sz="2000">
              <a:solidFill>
                <a:srgbClr val="FF9900"/>
              </a:solidFill>
              <a:latin typeface="Do Hyeon"/>
              <a:ea typeface="Do Hyeon"/>
              <a:cs typeface="Do Hyeon"/>
              <a:sym typeface="Do Hyeon"/>
            </a:endParaRPr>
          </a:p>
          <a:p>
            <a:pPr indent="-387350" lvl="0" marL="457200" rtl="0" algn="l">
              <a:spcBef>
                <a:spcPts val="0"/>
              </a:spcBef>
              <a:spcAft>
                <a:spcPts val="0"/>
              </a:spcAft>
              <a:buSzPts val="2500"/>
              <a:buFont typeface="Do Hyeon"/>
              <a:buChar char="-"/>
            </a:pPr>
            <a:r>
              <a:rPr lang="ko" sz="2500">
                <a:latin typeface="Do Hyeon"/>
                <a:ea typeface="Do Hyeon"/>
                <a:cs typeface="Do Hyeon"/>
                <a:sym typeface="Do Hyeon"/>
              </a:rPr>
              <a:t>Deploy NFS Provisioner Operator</a:t>
            </a:r>
            <a:endParaRPr sz="2500">
              <a:latin typeface="Do Hyeon"/>
              <a:ea typeface="Do Hyeon"/>
              <a:cs typeface="Do Hyeon"/>
              <a:sym typeface="Do Hyeon"/>
            </a:endParaRPr>
          </a:p>
          <a:p>
            <a:pPr indent="-387350" lvl="0" marL="457200" rtl="0" algn="l">
              <a:spcBef>
                <a:spcPts val="0"/>
              </a:spcBef>
              <a:spcAft>
                <a:spcPts val="0"/>
              </a:spcAft>
              <a:buSzPts val="2500"/>
              <a:buFont typeface="Do Hyeon"/>
              <a:buChar char="-"/>
            </a:pPr>
            <a:r>
              <a:rPr lang="ko" sz="2500">
                <a:latin typeface="Do Hyeon"/>
                <a:ea typeface="Do Hyeon"/>
                <a:cs typeface="Do Hyeon"/>
                <a:sym typeface="Do Hyeon"/>
              </a:rPr>
              <a:t>Deploy NFS Provisioner</a:t>
            </a:r>
            <a:endParaRPr sz="2500">
              <a:latin typeface="Do Hyeon"/>
              <a:ea typeface="Do Hyeon"/>
              <a:cs typeface="Do Hyeon"/>
              <a:sym typeface="Do Hyeon"/>
            </a:endParaRPr>
          </a:p>
          <a:p>
            <a:pPr indent="-387350" lvl="0" marL="457200" rtl="0" algn="l">
              <a:spcBef>
                <a:spcPts val="0"/>
              </a:spcBef>
              <a:spcAft>
                <a:spcPts val="0"/>
              </a:spcAft>
              <a:buSzPts val="2500"/>
              <a:buFont typeface="Do Hyeon"/>
              <a:buChar char="-"/>
            </a:pPr>
            <a:r>
              <a:rPr lang="ko" sz="2500">
                <a:latin typeface="Do Hyeon"/>
                <a:ea typeface="Do Hyeon"/>
                <a:cs typeface="Do Hyeon"/>
                <a:sym typeface="Do Hyeon"/>
              </a:rPr>
              <a:t>Create PVC</a:t>
            </a:r>
            <a:endParaRPr sz="2500">
              <a:latin typeface="Do Hyeon"/>
              <a:ea typeface="Do Hyeon"/>
              <a:cs typeface="Do Hyeon"/>
              <a:sym typeface="Do Hyeon"/>
            </a:endParaRPr>
          </a:p>
          <a:p>
            <a:pPr indent="-387350" lvl="1" marL="914400" rtl="0" algn="l">
              <a:spcBef>
                <a:spcPts val="0"/>
              </a:spcBef>
              <a:spcAft>
                <a:spcPts val="0"/>
              </a:spcAft>
              <a:buSzPts val="2500"/>
              <a:buFont typeface="Do Hyeon"/>
              <a:buChar char="-"/>
            </a:pPr>
            <a:r>
              <a:rPr lang="ko" sz="2500">
                <a:latin typeface="Do Hyeon"/>
                <a:ea typeface="Do Hyeon"/>
                <a:cs typeface="Do Hyeon"/>
                <a:sym typeface="Do Hyeon"/>
              </a:rPr>
              <a:t>Created PV automatically</a:t>
            </a:r>
            <a:endParaRPr sz="2500">
              <a:latin typeface="Do Hyeon"/>
              <a:ea typeface="Do Hyeon"/>
              <a:cs typeface="Do Hyeon"/>
              <a:sym typeface="Do Hyeon"/>
            </a:endParaRPr>
          </a:p>
          <a:p>
            <a:pPr indent="-387350" lvl="0" marL="457200" rtl="0" algn="l">
              <a:spcBef>
                <a:spcPts val="0"/>
              </a:spcBef>
              <a:spcAft>
                <a:spcPts val="0"/>
              </a:spcAft>
              <a:buSzPts val="2500"/>
              <a:buFont typeface="Do Hyeon"/>
              <a:buChar char="-"/>
            </a:pPr>
            <a:r>
              <a:rPr lang="ko" sz="2500">
                <a:latin typeface="Do Hyeon"/>
                <a:ea typeface="Do Hyeon"/>
                <a:cs typeface="Do Hyeon"/>
                <a:sym typeface="Do Hyeon"/>
              </a:rPr>
              <a:t>Delete NFS Server Service Object</a:t>
            </a:r>
            <a:endParaRPr sz="2500">
              <a:latin typeface="Do Hyeon"/>
              <a:ea typeface="Do Hyeon"/>
              <a:cs typeface="Do Hyeon"/>
              <a:sym typeface="Do Hyeon"/>
            </a:endParaRPr>
          </a:p>
          <a:p>
            <a:pPr indent="-387350" lvl="1" marL="914400" rtl="0" algn="l">
              <a:spcBef>
                <a:spcPts val="0"/>
              </a:spcBef>
              <a:spcAft>
                <a:spcPts val="0"/>
              </a:spcAft>
              <a:buSzPts val="2500"/>
              <a:buFont typeface="Do Hyeon"/>
              <a:buChar char="-"/>
            </a:pPr>
            <a:r>
              <a:rPr lang="ko" sz="2500">
                <a:latin typeface="Do Hyeon"/>
                <a:ea typeface="Do Hyeon"/>
                <a:cs typeface="Do Hyeon"/>
                <a:sym typeface="Do Hyeon"/>
              </a:rPr>
              <a:t>Will recreate the Service Object</a:t>
            </a:r>
            <a:endParaRPr sz="2500">
              <a:latin typeface="Do Hyeon"/>
              <a:ea typeface="Do Hyeon"/>
              <a:cs typeface="Do Hyeon"/>
              <a:sym typeface="Do Hyeon"/>
            </a:endParaRPr>
          </a:p>
          <a:p>
            <a:pPr indent="0" lvl="0" marL="457200" rtl="0" algn="l">
              <a:spcBef>
                <a:spcPts val="0"/>
              </a:spcBef>
              <a:spcAft>
                <a:spcPts val="0"/>
              </a:spcAft>
              <a:buNone/>
            </a:pPr>
            <a:r>
              <a:t/>
            </a:r>
            <a:endParaRPr sz="2500">
              <a:latin typeface="Do Hyeon"/>
              <a:ea typeface="Do Hyeon"/>
              <a:cs typeface="Do Hyeon"/>
              <a:sym typeface="Do Hye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Google Shape;1150;p76"/>
          <p:cNvSpPr txBox="1"/>
          <p:nvPr/>
        </p:nvSpPr>
        <p:spPr>
          <a:xfrm>
            <a:off x="1078425" y="1806400"/>
            <a:ext cx="7017600" cy="12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4800">
                <a:latin typeface="Do Hyeon"/>
                <a:ea typeface="Do Hyeon"/>
                <a:cs typeface="Do Hyeon"/>
                <a:sym typeface="Do Hyeon"/>
              </a:rPr>
              <a:t>Demo</a:t>
            </a:r>
            <a:endParaRPr sz="4800">
              <a:latin typeface="Do Hyeon"/>
              <a:ea typeface="Do Hyeon"/>
              <a:cs typeface="Do Hyeon"/>
              <a:sym typeface="Do Hyeon"/>
            </a:endParaRPr>
          </a:p>
          <a:p>
            <a:pPr indent="0" lvl="0" marL="0" rtl="0" algn="ctr">
              <a:spcBef>
                <a:spcPts val="0"/>
              </a:spcBef>
              <a:spcAft>
                <a:spcPts val="0"/>
              </a:spcAft>
              <a:buNone/>
            </a:pPr>
            <a:r>
              <a:rPr lang="ko" sz="4800">
                <a:latin typeface="Do Hyeon"/>
                <a:ea typeface="Do Hyeon"/>
                <a:cs typeface="Do Hyeon"/>
                <a:sym typeface="Do Hyeon"/>
              </a:rPr>
              <a:t>(Service Mesh)</a:t>
            </a:r>
            <a:endParaRPr sz="4800">
              <a:latin typeface="Do Hyeon"/>
              <a:ea typeface="Do Hyeon"/>
              <a:cs typeface="Do Hyeon"/>
              <a:sym typeface="Do Hye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77"/>
          <p:cNvSpPr/>
          <p:nvPr/>
        </p:nvSpPr>
        <p:spPr>
          <a:xfrm>
            <a:off x="7162825" y="1323450"/>
            <a:ext cx="1417800" cy="3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Product Page</a:t>
            </a:r>
            <a:endParaRPr>
              <a:latin typeface="Do Hyeon"/>
              <a:ea typeface="Do Hyeon"/>
              <a:cs typeface="Do Hyeon"/>
              <a:sym typeface="Do Hyeon"/>
            </a:endParaRPr>
          </a:p>
        </p:txBody>
      </p:sp>
      <p:sp>
        <p:nvSpPr>
          <p:cNvPr id="1156" name="Google Shape;1156;p77"/>
          <p:cNvSpPr/>
          <p:nvPr/>
        </p:nvSpPr>
        <p:spPr>
          <a:xfrm>
            <a:off x="7162825" y="1933050"/>
            <a:ext cx="1417800" cy="3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Reviews- v1</a:t>
            </a:r>
            <a:endParaRPr>
              <a:latin typeface="Do Hyeon"/>
              <a:ea typeface="Do Hyeon"/>
              <a:cs typeface="Do Hyeon"/>
              <a:sym typeface="Do Hyeon"/>
            </a:endParaRPr>
          </a:p>
        </p:txBody>
      </p:sp>
      <p:sp>
        <p:nvSpPr>
          <p:cNvPr id="1157" name="Google Shape;1157;p77"/>
          <p:cNvSpPr/>
          <p:nvPr/>
        </p:nvSpPr>
        <p:spPr>
          <a:xfrm>
            <a:off x="7162825" y="2314050"/>
            <a:ext cx="1417800" cy="3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Reviews- v2</a:t>
            </a:r>
            <a:endParaRPr>
              <a:latin typeface="Do Hyeon"/>
              <a:ea typeface="Do Hyeon"/>
              <a:cs typeface="Do Hyeon"/>
              <a:sym typeface="Do Hyeon"/>
            </a:endParaRPr>
          </a:p>
        </p:txBody>
      </p:sp>
      <p:sp>
        <p:nvSpPr>
          <p:cNvPr id="1158" name="Google Shape;1158;p77"/>
          <p:cNvSpPr/>
          <p:nvPr/>
        </p:nvSpPr>
        <p:spPr>
          <a:xfrm>
            <a:off x="7162825" y="2695050"/>
            <a:ext cx="1417800" cy="3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Reviews- v3</a:t>
            </a:r>
            <a:endParaRPr>
              <a:latin typeface="Do Hyeon"/>
              <a:ea typeface="Do Hyeon"/>
              <a:cs typeface="Do Hyeon"/>
              <a:sym typeface="Do Hyeon"/>
            </a:endParaRPr>
          </a:p>
        </p:txBody>
      </p:sp>
      <p:sp>
        <p:nvSpPr>
          <p:cNvPr id="1159" name="Google Shape;1159;p77"/>
          <p:cNvSpPr/>
          <p:nvPr/>
        </p:nvSpPr>
        <p:spPr>
          <a:xfrm>
            <a:off x="7162825" y="3380850"/>
            <a:ext cx="1417800" cy="3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Ratings</a:t>
            </a:r>
            <a:endParaRPr>
              <a:latin typeface="Do Hyeon"/>
              <a:ea typeface="Do Hyeon"/>
              <a:cs typeface="Do Hyeon"/>
              <a:sym typeface="Do Hyeon"/>
            </a:endParaRPr>
          </a:p>
        </p:txBody>
      </p:sp>
      <p:sp>
        <p:nvSpPr>
          <p:cNvPr id="1160" name="Google Shape;1160;p77"/>
          <p:cNvSpPr/>
          <p:nvPr/>
        </p:nvSpPr>
        <p:spPr>
          <a:xfrm>
            <a:off x="7162825" y="3914250"/>
            <a:ext cx="1417800" cy="3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Detail</a:t>
            </a:r>
            <a:endParaRPr>
              <a:latin typeface="Do Hyeon"/>
              <a:ea typeface="Do Hyeon"/>
              <a:cs typeface="Do Hyeon"/>
              <a:sym typeface="Do Hyeon"/>
            </a:endParaRPr>
          </a:p>
        </p:txBody>
      </p:sp>
      <p:cxnSp>
        <p:nvCxnSpPr>
          <p:cNvPr id="1161" name="Google Shape;1161;p77"/>
          <p:cNvCxnSpPr/>
          <p:nvPr/>
        </p:nvCxnSpPr>
        <p:spPr>
          <a:xfrm>
            <a:off x="6565225" y="731925"/>
            <a:ext cx="0" cy="3870300"/>
          </a:xfrm>
          <a:prstGeom prst="straightConnector1">
            <a:avLst/>
          </a:prstGeom>
          <a:noFill/>
          <a:ln cap="flat" cmpd="sng" w="9525">
            <a:solidFill>
              <a:schemeClr val="dk2"/>
            </a:solidFill>
            <a:prstDash val="solid"/>
            <a:round/>
            <a:headEnd len="med" w="med" type="none"/>
            <a:tailEnd len="med" w="med" type="none"/>
          </a:ln>
        </p:spPr>
      </p:cxnSp>
      <p:sp>
        <p:nvSpPr>
          <p:cNvPr id="1162" name="Google Shape;1162;p77"/>
          <p:cNvSpPr txBox="1"/>
          <p:nvPr/>
        </p:nvSpPr>
        <p:spPr>
          <a:xfrm>
            <a:off x="6989425" y="561475"/>
            <a:ext cx="1764600" cy="4914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Pod</a:t>
            </a:r>
            <a:endParaRPr>
              <a:latin typeface="Do Hyeon"/>
              <a:ea typeface="Do Hyeon"/>
              <a:cs typeface="Do Hyeon"/>
              <a:sym typeface="Do Hyeon"/>
            </a:endParaRPr>
          </a:p>
        </p:txBody>
      </p:sp>
      <p:sp>
        <p:nvSpPr>
          <p:cNvPr id="1163" name="Google Shape;1163;p77"/>
          <p:cNvSpPr txBox="1"/>
          <p:nvPr/>
        </p:nvSpPr>
        <p:spPr>
          <a:xfrm>
            <a:off x="3961400" y="535350"/>
            <a:ext cx="1764600" cy="4914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Service</a:t>
            </a:r>
            <a:endParaRPr>
              <a:latin typeface="Do Hyeon"/>
              <a:ea typeface="Do Hyeon"/>
              <a:cs typeface="Do Hyeon"/>
              <a:sym typeface="Do Hyeon"/>
            </a:endParaRPr>
          </a:p>
        </p:txBody>
      </p:sp>
      <p:sp>
        <p:nvSpPr>
          <p:cNvPr id="1164" name="Google Shape;1164;p77"/>
          <p:cNvSpPr/>
          <p:nvPr/>
        </p:nvSpPr>
        <p:spPr>
          <a:xfrm>
            <a:off x="4114825" y="1323450"/>
            <a:ext cx="1417800" cy="3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Product Page</a:t>
            </a:r>
            <a:endParaRPr>
              <a:latin typeface="Do Hyeon"/>
              <a:ea typeface="Do Hyeon"/>
              <a:cs typeface="Do Hyeon"/>
              <a:sym typeface="Do Hyeon"/>
            </a:endParaRPr>
          </a:p>
        </p:txBody>
      </p:sp>
      <p:sp>
        <p:nvSpPr>
          <p:cNvPr id="1165" name="Google Shape;1165;p77"/>
          <p:cNvSpPr/>
          <p:nvPr/>
        </p:nvSpPr>
        <p:spPr>
          <a:xfrm>
            <a:off x="4114825" y="1933050"/>
            <a:ext cx="1417800" cy="3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Reviews</a:t>
            </a:r>
            <a:endParaRPr>
              <a:latin typeface="Do Hyeon"/>
              <a:ea typeface="Do Hyeon"/>
              <a:cs typeface="Do Hyeon"/>
              <a:sym typeface="Do Hyeon"/>
            </a:endParaRPr>
          </a:p>
        </p:txBody>
      </p:sp>
      <p:sp>
        <p:nvSpPr>
          <p:cNvPr id="1166" name="Google Shape;1166;p77"/>
          <p:cNvSpPr/>
          <p:nvPr/>
        </p:nvSpPr>
        <p:spPr>
          <a:xfrm>
            <a:off x="4114825" y="3380850"/>
            <a:ext cx="1417800" cy="3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Ratings</a:t>
            </a:r>
            <a:endParaRPr>
              <a:latin typeface="Do Hyeon"/>
              <a:ea typeface="Do Hyeon"/>
              <a:cs typeface="Do Hyeon"/>
              <a:sym typeface="Do Hyeon"/>
            </a:endParaRPr>
          </a:p>
        </p:txBody>
      </p:sp>
      <p:sp>
        <p:nvSpPr>
          <p:cNvPr id="1167" name="Google Shape;1167;p77"/>
          <p:cNvSpPr/>
          <p:nvPr/>
        </p:nvSpPr>
        <p:spPr>
          <a:xfrm>
            <a:off x="4114825" y="3914250"/>
            <a:ext cx="1417800" cy="3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Detail</a:t>
            </a:r>
            <a:endParaRPr>
              <a:latin typeface="Do Hyeon"/>
              <a:ea typeface="Do Hyeon"/>
              <a:cs typeface="Do Hyeon"/>
              <a:sym typeface="Do Hyeon"/>
            </a:endParaRPr>
          </a:p>
        </p:txBody>
      </p:sp>
      <p:cxnSp>
        <p:nvCxnSpPr>
          <p:cNvPr id="1168" name="Google Shape;1168;p77"/>
          <p:cNvCxnSpPr/>
          <p:nvPr/>
        </p:nvCxnSpPr>
        <p:spPr>
          <a:xfrm>
            <a:off x="3212425" y="731925"/>
            <a:ext cx="0" cy="3830100"/>
          </a:xfrm>
          <a:prstGeom prst="straightConnector1">
            <a:avLst/>
          </a:prstGeom>
          <a:noFill/>
          <a:ln cap="flat" cmpd="sng" w="9525">
            <a:solidFill>
              <a:schemeClr val="dk2"/>
            </a:solidFill>
            <a:prstDash val="solid"/>
            <a:round/>
            <a:headEnd len="med" w="med" type="none"/>
            <a:tailEnd len="med" w="med" type="none"/>
          </a:ln>
        </p:spPr>
      </p:cxnSp>
      <p:sp>
        <p:nvSpPr>
          <p:cNvPr id="1169" name="Google Shape;1169;p77"/>
          <p:cNvSpPr txBox="1"/>
          <p:nvPr/>
        </p:nvSpPr>
        <p:spPr>
          <a:xfrm>
            <a:off x="1205175" y="561475"/>
            <a:ext cx="1764600" cy="4914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Route</a:t>
            </a:r>
            <a:endParaRPr>
              <a:latin typeface="Do Hyeon"/>
              <a:ea typeface="Do Hyeon"/>
              <a:cs typeface="Do Hyeon"/>
              <a:sym typeface="Do Hyeon"/>
            </a:endParaRPr>
          </a:p>
        </p:txBody>
      </p:sp>
      <p:sp>
        <p:nvSpPr>
          <p:cNvPr id="1170" name="Google Shape;1170;p77"/>
          <p:cNvSpPr/>
          <p:nvPr/>
        </p:nvSpPr>
        <p:spPr>
          <a:xfrm>
            <a:off x="1371625" y="2542650"/>
            <a:ext cx="1417800" cy="3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latin typeface="Do Hyeon"/>
                <a:ea typeface="Do Hyeon"/>
                <a:cs typeface="Do Hyeon"/>
                <a:sym typeface="Do Hyeon"/>
              </a:rPr>
              <a:t>Product Page</a:t>
            </a:r>
            <a:endParaRPr>
              <a:latin typeface="Do Hyeon"/>
              <a:ea typeface="Do Hyeon"/>
              <a:cs typeface="Do Hyeon"/>
              <a:sym typeface="Do Hyeon"/>
            </a:endParaRPr>
          </a:p>
        </p:txBody>
      </p:sp>
      <p:pic>
        <p:nvPicPr>
          <p:cNvPr id="1171" name="Google Shape;1171;p77"/>
          <p:cNvPicPr preferRelativeResize="0"/>
          <p:nvPr/>
        </p:nvPicPr>
        <p:blipFill>
          <a:blip r:embed="rId3">
            <a:alphaModFix/>
          </a:blip>
          <a:stretch>
            <a:fillRect/>
          </a:stretch>
        </p:blipFill>
        <p:spPr>
          <a:xfrm>
            <a:off x="-12" y="2399063"/>
            <a:ext cx="714375" cy="600075"/>
          </a:xfrm>
          <a:prstGeom prst="rect">
            <a:avLst/>
          </a:prstGeom>
          <a:noFill/>
          <a:ln>
            <a:noFill/>
          </a:ln>
        </p:spPr>
      </p:pic>
      <p:cxnSp>
        <p:nvCxnSpPr>
          <p:cNvPr id="1172" name="Google Shape;1172;p77"/>
          <p:cNvCxnSpPr/>
          <p:nvPr/>
        </p:nvCxnSpPr>
        <p:spPr>
          <a:xfrm>
            <a:off x="850225" y="731925"/>
            <a:ext cx="0" cy="3930300"/>
          </a:xfrm>
          <a:prstGeom prst="straightConnector1">
            <a:avLst/>
          </a:prstGeom>
          <a:noFill/>
          <a:ln cap="flat" cmpd="sng" w="9525">
            <a:solidFill>
              <a:schemeClr val="dk2"/>
            </a:solidFill>
            <a:prstDash val="solid"/>
            <a:round/>
            <a:headEnd len="med" w="med" type="none"/>
            <a:tailEnd len="med" w="med" type="none"/>
          </a:ln>
        </p:spPr>
      </p:cxnSp>
      <p:cxnSp>
        <p:nvCxnSpPr>
          <p:cNvPr id="1173" name="Google Shape;1173;p77"/>
          <p:cNvCxnSpPr>
            <a:endCxn id="1170" idx="1"/>
          </p:cNvCxnSpPr>
          <p:nvPr/>
        </p:nvCxnSpPr>
        <p:spPr>
          <a:xfrm>
            <a:off x="714325" y="2699100"/>
            <a:ext cx="657300" cy="0"/>
          </a:xfrm>
          <a:prstGeom prst="straightConnector1">
            <a:avLst/>
          </a:prstGeom>
          <a:noFill/>
          <a:ln cap="flat" cmpd="sng" w="9525">
            <a:solidFill>
              <a:srgbClr val="FF0000"/>
            </a:solidFill>
            <a:prstDash val="solid"/>
            <a:round/>
            <a:headEnd len="med" w="med" type="none"/>
            <a:tailEnd len="med" w="med" type="stealth"/>
          </a:ln>
        </p:spPr>
      </p:cxnSp>
      <p:cxnSp>
        <p:nvCxnSpPr>
          <p:cNvPr id="1174" name="Google Shape;1174;p77"/>
          <p:cNvCxnSpPr>
            <a:stCxn id="1170" idx="3"/>
            <a:endCxn id="1164" idx="1"/>
          </p:cNvCxnSpPr>
          <p:nvPr/>
        </p:nvCxnSpPr>
        <p:spPr>
          <a:xfrm flipH="1" rot="10800000">
            <a:off x="2789425" y="1479900"/>
            <a:ext cx="1325400" cy="1219200"/>
          </a:xfrm>
          <a:prstGeom prst="straightConnector1">
            <a:avLst/>
          </a:prstGeom>
          <a:noFill/>
          <a:ln cap="flat" cmpd="sng" w="9525">
            <a:solidFill>
              <a:srgbClr val="FF0000"/>
            </a:solidFill>
            <a:prstDash val="solid"/>
            <a:round/>
            <a:headEnd len="med" w="med" type="none"/>
            <a:tailEnd len="med" w="med" type="stealth"/>
          </a:ln>
        </p:spPr>
      </p:cxnSp>
      <p:cxnSp>
        <p:nvCxnSpPr>
          <p:cNvPr id="1175" name="Google Shape;1175;p77"/>
          <p:cNvCxnSpPr>
            <a:stCxn id="1164" idx="3"/>
            <a:endCxn id="1155" idx="1"/>
          </p:cNvCxnSpPr>
          <p:nvPr/>
        </p:nvCxnSpPr>
        <p:spPr>
          <a:xfrm>
            <a:off x="5532625" y="1479900"/>
            <a:ext cx="1630200" cy="0"/>
          </a:xfrm>
          <a:prstGeom prst="straightConnector1">
            <a:avLst/>
          </a:prstGeom>
          <a:noFill/>
          <a:ln cap="flat" cmpd="sng" w="9525">
            <a:solidFill>
              <a:srgbClr val="FF0000"/>
            </a:solidFill>
            <a:prstDash val="solid"/>
            <a:round/>
            <a:headEnd len="med" w="med" type="none"/>
            <a:tailEnd len="med" w="med" type="stealth"/>
          </a:ln>
        </p:spPr>
      </p:cxnSp>
      <p:cxnSp>
        <p:nvCxnSpPr>
          <p:cNvPr id="1176" name="Google Shape;1176;p77"/>
          <p:cNvCxnSpPr>
            <a:stCxn id="1155" idx="1"/>
            <a:endCxn id="1165" idx="3"/>
          </p:cNvCxnSpPr>
          <p:nvPr/>
        </p:nvCxnSpPr>
        <p:spPr>
          <a:xfrm flipH="1">
            <a:off x="5532625" y="1479900"/>
            <a:ext cx="1630200" cy="609600"/>
          </a:xfrm>
          <a:prstGeom prst="straightConnector1">
            <a:avLst/>
          </a:prstGeom>
          <a:noFill/>
          <a:ln cap="flat" cmpd="sng" w="9525">
            <a:solidFill>
              <a:srgbClr val="00FF00"/>
            </a:solidFill>
            <a:prstDash val="solid"/>
            <a:round/>
            <a:headEnd len="med" w="med" type="none"/>
            <a:tailEnd len="med" w="med" type="stealth"/>
          </a:ln>
        </p:spPr>
      </p:cxnSp>
      <p:cxnSp>
        <p:nvCxnSpPr>
          <p:cNvPr id="1177" name="Google Shape;1177;p77"/>
          <p:cNvCxnSpPr>
            <a:stCxn id="1165" idx="3"/>
            <a:endCxn id="1156" idx="1"/>
          </p:cNvCxnSpPr>
          <p:nvPr/>
        </p:nvCxnSpPr>
        <p:spPr>
          <a:xfrm>
            <a:off x="5532625" y="2089500"/>
            <a:ext cx="1630200" cy="0"/>
          </a:xfrm>
          <a:prstGeom prst="straightConnector1">
            <a:avLst/>
          </a:prstGeom>
          <a:noFill/>
          <a:ln cap="flat" cmpd="sng" w="9525">
            <a:solidFill>
              <a:srgbClr val="00FF00"/>
            </a:solidFill>
            <a:prstDash val="solid"/>
            <a:round/>
            <a:headEnd len="med" w="med" type="none"/>
            <a:tailEnd len="med" w="med" type="stealth"/>
          </a:ln>
        </p:spPr>
      </p:cxnSp>
      <p:cxnSp>
        <p:nvCxnSpPr>
          <p:cNvPr id="1178" name="Google Shape;1178;p77"/>
          <p:cNvCxnSpPr>
            <a:stCxn id="1156" idx="1"/>
            <a:endCxn id="1166" idx="3"/>
          </p:cNvCxnSpPr>
          <p:nvPr/>
        </p:nvCxnSpPr>
        <p:spPr>
          <a:xfrm flipH="1">
            <a:off x="5532625" y="2089500"/>
            <a:ext cx="1630200" cy="1447800"/>
          </a:xfrm>
          <a:prstGeom prst="straightConnector1">
            <a:avLst/>
          </a:prstGeom>
          <a:noFill/>
          <a:ln cap="flat" cmpd="sng" w="9525">
            <a:solidFill>
              <a:srgbClr val="FF9900"/>
            </a:solidFill>
            <a:prstDash val="solid"/>
            <a:round/>
            <a:headEnd len="med" w="med" type="none"/>
            <a:tailEnd len="med" w="med" type="stealth"/>
          </a:ln>
        </p:spPr>
      </p:cxnSp>
      <p:cxnSp>
        <p:nvCxnSpPr>
          <p:cNvPr id="1179" name="Google Shape;1179;p77"/>
          <p:cNvCxnSpPr>
            <a:stCxn id="1155" idx="1"/>
            <a:endCxn id="1167" idx="3"/>
          </p:cNvCxnSpPr>
          <p:nvPr/>
        </p:nvCxnSpPr>
        <p:spPr>
          <a:xfrm flipH="1">
            <a:off x="5532625" y="1479900"/>
            <a:ext cx="1630200" cy="2590800"/>
          </a:xfrm>
          <a:prstGeom prst="straightConnector1">
            <a:avLst/>
          </a:prstGeom>
          <a:noFill/>
          <a:ln cap="flat" cmpd="sng" w="9525">
            <a:solidFill>
              <a:srgbClr val="9900FF"/>
            </a:solidFill>
            <a:prstDash val="solid"/>
            <a:round/>
            <a:headEnd len="med" w="med" type="none"/>
            <a:tailEnd len="med" w="med" type="stealth"/>
          </a:ln>
        </p:spPr>
      </p:cxnSp>
      <p:cxnSp>
        <p:nvCxnSpPr>
          <p:cNvPr id="1180" name="Google Shape;1180;p77"/>
          <p:cNvCxnSpPr>
            <a:stCxn id="1167" idx="3"/>
            <a:endCxn id="1160" idx="1"/>
          </p:cNvCxnSpPr>
          <p:nvPr/>
        </p:nvCxnSpPr>
        <p:spPr>
          <a:xfrm>
            <a:off x="5532625" y="4070700"/>
            <a:ext cx="1630200" cy="0"/>
          </a:xfrm>
          <a:prstGeom prst="straightConnector1">
            <a:avLst/>
          </a:prstGeom>
          <a:noFill/>
          <a:ln cap="flat" cmpd="sng" w="9525">
            <a:solidFill>
              <a:srgbClr val="9900FF"/>
            </a:solidFill>
            <a:prstDash val="solid"/>
            <a:round/>
            <a:headEnd len="med" w="med" type="none"/>
            <a:tailEnd len="med" w="med" type="stealth"/>
          </a:ln>
        </p:spPr>
      </p:cxnSp>
      <p:cxnSp>
        <p:nvCxnSpPr>
          <p:cNvPr id="1181" name="Google Shape;1181;p77"/>
          <p:cNvCxnSpPr>
            <a:stCxn id="1166" idx="3"/>
            <a:endCxn id="1159" idx="1"/>
          </p:cNvCxnSpPr>
          <p:nvPr/>
        </p:nvCxnSpPr>
        <p:spPr>
          <a:xfrm>
            <a:off x="5532625" y="3537300"/>
            <a:ext cx="1630200" cy="0"/>
          </a:xfrm>
          <a:prstGeom prst="straightConnector1">
            <a:avLst/>
          </a:prstGeom>
          <a:noFill/>
          <a:ln cap="flat" cmpd="sng" w="9525">
            <a:solidFill>
              <a:srgbClr val="FF9900"/>
            </a:solidFill>
            <a:prstDash val="solid"/>
            <a:round/>
            <a:headEnd len="med" w="med" type="none"/>
            <a:tailEnd len="med" w="med" type="stealth"/>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pic>
        <p:nvPicPr>
          <p:cNvPr id="1186" name="Google Shape;1186;p78"/>
          <p:cNvPicPr preferRelativeResize="0"/>
          <p:nvPr/>
        </p:nvPicPr>
        <p:blipFill>
          <a:blip r:embed="rId3">
            <a:alphaModFix/>
          </a:blip>
          <a:stretch>
            <a:fillRect/>
          </a:stretch>
        </p:blipFill>
        <p:spPr>
          <a:xfrm>
            <a:off x="900113" y="400050"/>
            <a:ext cx="7343775" cy="4343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79"/>
          <p:cNvSpPr txBox="1"/>
          <p:nvPr/>
        </p:nvSpPr>
        <p:spPr>
          <a:xfrm>
            <a:off x="762000" y="274725"/>
            <a:ext cx="7790400" cy="3619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ko" sz="5000">
                <a:solidFill>
                  <a:srgbClr val="FF9900"/>
                </a:solidFill>
                <a:latin typeface="Do Hyeon"/>
                <a:ea typeface="Do Hyeon"/>
                <a:cs typeface="Do Hyeon"/>
                <a:sym typeface="Do Hyeon"/>
              </a:rPr>
              <a:t>Scenario</a:t>
            </a:r>
            <a:endParaRPr sz="5000">
              <a:solidFill>
                <a:srgbClr val="FF9900"/>
              </a:solidFill>
              <a:latin typeface="Do Hyeon"/>
              <a:ea typeface="Do Hyeon"/>
              <a:cs typeface="Do Hyeon"/>
              <a:sym typeface="Do Hyeon"/>
            </a:endParaRPr>
          </a:p>
          <a:p>
            <a:pPr indent="0" lvl="0" marL="457200" rtl="0" algn="ctr">
              <a:spcBef>
                <a:spcPts val="0"/>
              </a:spcBef>
              <a:spcAft>
                <a:spcPts val="0"/>
              </a:spcAft>
              <a:buNone/>
            </a:pPr>
            <a:r>
              <a:t/>
            </a:r>
            <a:endParaRPr sz="2000">
              <a:solidFill>
                <a:srgbClr val="FF9900"/>
              </a:solidFill>
              <a:latin typeface="Do Hyeon"/>
              <a:ea typeface="Do Hyeon"/>
              <a:cs typeface="Do Hyeon"/>
              <a:sym typeface="Do Hyeon"/>
            </a:endParaRPr>
          </a:p>
          <a:p>
            <a:pPr indent="-387350" lvl="0" marL="457200" rtl="0" algn="l">
              <a:spcBef>
                <a:spcPts val="0"/>
              </a:spcBef>
              <a:spcAft>
                <a:spcPts val="0"/>
              </a:spcAft>
              <a:buSzPts val="2500"/>
              <a:buFont typeface="Do Hyeon"/>
              <a:buChar char="-"/>
            </a:pPr>
            <a:r>
              <a:rPr lang="ko" sz="2500">
                <a:latin typeface="Do Hyeon"/>
                <a:ea typeface="Do Hyeon"/>
                <a:cs typeface="Do Hyeon"/>
                <a:sym typeface="Do Hyeon"/>
              </a:rPr>
              <a:t>Deploy Bookinfo application</a:t>
            </a:r>
            <a:endParaRPr sz="2500">
              <a:latin typeface="Do Hyeon"/>
              <a:ea typeface="Do Hyeon"/>
              <a:cs typeface="Do Hyeon"/>
              <a:sym typeface="Do Hyeon"/>
            </a:endParaRPr>
          </a:p>
          <a:p>
            <a:pPr indent="-387350" lvl="0" marL="457200" rtl="0" algn="l">
              <a:spcBef>
                <a:spcPts val="0"/>
              </a:spcBef>
              <a:spcAft>
                <a:spcPts val="0"/>
              </a:spcAft>
              <a:buSzPts val="2500"/>
              <a:buFont typeface="Do Hyeon"/>
              <a:buChar char="-"/>
            </a:pPr>
            <a:r>
              <a:rPr lang="ko" sz="2500">
                <a:latin typeface="Do Hyeon"/>
                <a:ea typeface="Do Hyeon"/>
                <a:cs typeface="Do Hyeon"/>
                <a:sym typeface="Do Hyeon"/>
              </a:rPr>
              <a:t>Deploy Gateway/virtualService/DestinationRules and so on</a:t>
            </a:r>
            <a:endParaRPr sz="2500">
              <a:latin typeface="Do Hyeon"/>
              <a:ea typeface="Do Hyeon"/>
              <a:cs typeface="Do Hyeon"/>
              <a:sym typeface="Do Hyeon"/>
            </a:endParaRPr>
          </a:p>
          <a:p>
            <a:pPr indent="-387350" lvl="0" marL="457200" rtl="0" algn="l">
              <a:spcBef>
                <a:spcPts val="0"/>
              </a:spcBef>
              <a:spcAft>
                <a:spcPts val="0"/>
              </a:spcAft>
              <a:buSzPts val="2500"/>
              <a:buFont typeface="Do Hyeon"/>
              <a:buChar char="-"/>
            </a:pPr>
            <a:r>
              <a:rPr lang="ko" sz="2500">
                <a:latin typeface="Do Hyeon"/>
                <a:ea typeface="Do Hyeon"/>
                <a:cs typeface="Do Hyeon"/>
                <a:sym typeface="Do Hyeon"/>
              </a:rPr>
              <a:t>Kiali Graph</a:t>
            </a:r>
            <a:endParaRPr sz="2500">
              <a:latin typeface="Do Hyeon"/>
              <a:ea typeface="Do Hyeon"/>
              <a:cs typeface="Do Hyeon"/>
              <a:sym typeface="Do Hyeon"/>
            </a:endParaRPr>
          </a:p>
          <a:p>
            <a:pPr indent="-387350" lvl="0" marL="457200" rtl="0" algn="l">
              <a:spcBef>
                <a:spcPts val="0"/>
              </a:spcBef>
              <a:spcAft>
                <a:spcPts val="0"/>
              </a:spcAft>
              <a:buSzPts val="2500"/>
              <a:buFont typeface="Do Hyeon"/>
              <a:buChar char="-"/>
            </a:pPr>
            <a:r>
              <a:rPr lang="ko" sz="2500">
                <a:latin typeface="Do Hyeon"/>
                <a:ea typeface="Do Hyeon"/>
                <a:cs typeface="Do Hyeon"/>
                <a:sym typeface="Do Hyeon"/>
              </a:rPr>
              <a:t>Jason 은 언제나 Review v2만 보게 만듬</a:t>
            </a:r>
            <a:endParaRPr sz="2500">
              <a:latin typeface="Do Hyeon"/>
              <a:ea typeface="Do Hyeon"/>
              <a:cs typeface="Do Hyeon"/>
              <a:sym typeface="Do Hyeon"/>
            </a:endParaRPr>
          </a:p>
          <a:p>
            <a:pPr indent="0" lvl="0" marL="0" rtl="0" algn="l">
              <a:spcBef>
                <a:spcPts val="0"/>
              </a:spcBef>
              <a:spcAft>
                <a:spcPts val="0"/>
              </a:spcAft>
              <a:buNone/>
            </a:pPr>
            <a:r>
              <a:t/>
            </a:r>
            <a:endParaRPr sz="2500">
              <a:latin typeface="Do Hyeon"/>
              <a:ea typeface="Do Hyeon"/>
              <a:cs typeface="Do Hyeon"/>
              <a:sym typeface="Do Hyeon"/>
            </a:endParaRPr>
          </a:p>
          <a:p>
            <a:pPr indent="0" lvl="0" marL="457200" rtl="0" algn="l">
              <a:spcBef>
                <a:spcPts val="0"/>
              </a:spcBef>
              <a:spcAft>
                <a:spcPts val="0"/>
              </a:spcAft>
              <a:buNone/>
            </a:pPr>
            <a:r>
              <a:t/>
            </a:r>
            <a:endParaRPr sz="2500">
              <a:latin typeface="Do Hyeon"/>
              <a:ea typeface="Do Hyeon"/>
              <a:cs typeface="Do Hyeon"/>
              <a:sym typeface="Do Hye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Google Shape;1196;p80"/>
          <p:cNvSpPr txBox="1"/>
          <p:nvPr/>
        </p:nvSpPr>
        <p:spPr>
          <a:xfrm>
            <a:off x="1233225" y="814125"/>
            <a:ext cx="7279200" cy="31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4000" u="sng">
                <a:solidFill>
                  <a:schemeClr val="hlink"/>
                </a:solidFill>
                <a:latin typeface="Do Hyeon"/>
                <a:ea typeface="Do Hyeon"/>
                <a:cs typeface="Do Hyeon"/>
                <a:sym typeface="Do Hyeon"/>
                <a:hlinkClick r:id="rId3"/>
              </a:rPr>
              <a:t>Demo Tutorial</a:t>
            </a:r>
            <a:endParaRPr sz="4000">
              <a:latin typeface="Do Hyeon"/>
              <a:ea typeface="Do Hyeon"/>
              <a:cs typeface="Do Hyeon"/>
              <a:sym typeface="Do Hyeon"/>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ko" sz="4000" u="sng">
                <a:solidFill>
                  <a:schemeClr val="hlink"/>
                </a:solidFill>
                <a:latin typeface="Do Hyeon"/>
                <a:ea typeface="Do Hyeon"/>
                <a:cs typeface="Do Hyeon"/>
                <a:sym typeface="Do Hyeon"/>
                <a:hlinkClick r:id="rId4"/>
              </a:rPr>
              <a:t>Demo Script</a:t>
            </a:r>
            <a:endParaRPr sz="4000">
              <a:latin typeface="Do Hyeon"/>
              <a:ea typeface="Do Hyeon"/>
              <a:cs typeface="Do Hyeon"/>
              <a:sym typeface="Do Hyeon"/>
            </a:endParaRPr>
          </a:p>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81"/>
          <p:cNvSpPr txBox="1"/>
          <p:nvPr/>
        </p:nvSpPr>
        <p:spPr>
          <a:xfrm>
            <a:off x="1953125" y="1604200"/>
            <a:ext cx="5594700" cy="18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5000">
                <a:latin typeface="Do Hyeon"/>
                <a:ea typeface="Do Hyeon"/>
                <a:cs typeface="Do Hyeon"/>
                <a:sym typeface="Do Hyeon"/>
              </a:rPr>
              <a:t>감사합니다.</a:t>
            </a:r>
            <a:endParaRPr sz="5000">
              <a:latin typeface="Do Hyeon"/>
              <a:ea typeface="Do Hyeon"/>
              <a:cs typeface="Do Hyeon"/>
              <a:sym typeface="Do Hye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1"/>
          <p:cNvSpPr txBox="1"/>
          <p:nvPr/>
        </p:nvSpPr>
        <p:spPr>
          <a:xfrm>
            <a:off x="436575" y="762100"/>
            <a:ext cx="15576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200">
                <a:latin typeface="Do Hyeon"/>
                <a:ea typeface="Do Hyeon"/>
                <a:cs typeface="Do Hyeon"/>
                <a:sym typeface="Do Hyeon"/>
              </a:rPr>
              <a:t>2006년</a:t>
            </a:r>
            <a:endParaRPr sz="3200">
              <a:latin typeface="Do Hyeon"/>
              <a:ea typeface="Do Hyeon"/>
              <a:cs typeface="Do Hyeon"/>
              <a:sym typeface="Do Hyeon"/>
            </a:endParaRPr>
          </a:p>
        </p:txBody>
      </p:sp>
      <p:sp>
        <p:nvSpPr>
          <p:cNvPr id="145" name="Google Shape;145;p21"/>
          <p:cNvSpPr txBox="1"/>
          <p:nvPr/>
        </p:nvSpPr>
        <p:spPr>
          <a:xfrm>
            <a:off x="2151650" y="457300"/>
            <a:ext cx="14772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500">
                <a:solidFill>
                  <a:srgbClr val="0000FF"/>
                </a:solidFill>
                <a:latin typeface="Do Hyeon"/>
                <a:ea typeface="Do Hyeon"/>
                <a:cs typeface="Do Hyeon"/>
                <a:sym typeface="Do Hyeon"/>
              </a:rPr>
              <a:t>G</a:t>
            </a:r>
            <a:r>
              <a:rPr lang="ko" sz="3500">
                <a:solidFill>
                  <a:srgbClr val="FF0000"/>
                </a:solidFill>
                <a:latin typeface="Do Hyeon"/>
                <a:ea typeface="Do Hyeon"/>
                <a:cs typeface="Do Hyeon"/>
                <a:sym typeface="Do Hyeon"/>
              </a:rPr>
              <a:t>o</a:t>
            </a:r>
            <a:r>
              <a:rPr lang="ko" sz="3500">
                <a:solidFill>
                  <a:srgbClr val="FFFF00"/>
                </a:solidFill>
                <a:latin typeface="Do Hyeon"/>
                <a:ea typeface="Do Hyeon"/>
                <a:cs typeface="Do Hyeon"/>
                <a:sym typeface="Do Hyeon"/>
              </a:rPr>
              <a:t>o</a:t>
            </a:r>
            <a:r>
              <a:rPr lang="ko" sz="3500">
                <a:solidFill>
                  <a:srgbClr val="0000FF"/>
                </a:solidFill>
                <a:latin typeface="Do Hyeon"/>
                <a:ea typeface="Do Hyeon"/>
                <a:cs typeface="Do Hyeon"/>
                <a:sym typeface="Do Hyeon"/>
              </a:rPr>
              <a:t>g</a:t>
            </a:r>
            <a:r>
              <a:rPr lang="ko" sz="3500">
                <a:solidFill>
                  <a:srgbClr val="38761D"/>
                </a:solidFill>
                <a:latin typeface="Do Hyeon"/>
                <a:ea typeface="Do Hyeon"/>
                <a:cs typeface="Do Hyeon"/>
                <a:sym typeface="Do Hyeon"/>
              </a:rPr>
              <a:t>l</a:t>
            </a:r>
            <a:r>
              <a:rPr lang="ko" sz="3500">
                <a:solidFill>
                  <a:srgbClr val="FF0000"/>
                </a:solidFill>
                <a:latin typeface="Do Hyeon"/>
                <a:ea typeface="Do Hyeon"/>
                <a:cs typeface="Do Hyeon"/>
                <a:sym typeface="Do Hyeon"/>
              </a:rPr>
              <a:t>e</a:t>
            </a:r>
            <a:endParaRPr sz="3500">
              <a:solidFill>
                <a:srgbClr val="FF0000"/>
              </a:solidFill>
              <a:latin typeface="Do Hyeon"/>
              <a:ea typeface="Do Hyeon"/>
              <a:cs typeface="Do Hyeon"/>
              <a:sym typeface="Do Hyeon"/>
            </a:endParaRPr>
          </a:p>
        </p:txBody>
      </p:sp>
      <p:sp>
        <p:nvSpPr>
          <p:cNvPr id="146" name="Google Shape;146;p21"/>
          <p:cNvSpPr txBox="1"/>
          <p:nvPr/>
        </p:nvSpPr>
        <p:spPr>
          <a:xfrm>
            <a:off x="1730066" y="996446"/>
            <a:ext cx="67659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2400">
                <a:latin typeface="Do Hyeon"/>
                <a:ea typeface="Do Hyeon"/>
                <a:cs typeface="Do Hyeon"/>
                <a:sym typeface="Do Hyeon"/>
              </a:rPr>
              <a:t>Limiting/Accounting/Isolating Resource Usage</a:t>
            </a:r>
            <a:endParaRPr sz="2400">
              <a:latin typeface="Do Hyeon"/>
              <a:ea typeface="Do Hyeon"/>
              <a:cs typeface="Do Hyeon"/>
              <a:sym typeface="Do Hyeon"/>
            </a:endParaRPr>
          </a:p>
        </p:txBody>
      </p:sp>
      <p:pic>
        <p:nvPicPr>
          <p:cNvPr id="147" name="Google Shape;147;p21"/>
          <p:cNvPicPr preferRelativeResize="0"/>
          <p:nvPr/>
        </p:nvPicPr>
        <p:blipFill>
          <a:blip r:embed="rId3">
            <a:alphaModFix/>
          </a:blip>
          <a:stretch>
            <a:fillRect/>
          </a:stretch>
        </p:blipFill>
        <p:spPr>
          <a:xfrm>
            <a:off x="6027450" y="2949150"/>
            <a:ext cx="2694900" cy="1679565"/>
          </a:xfrm>
          <a:prstGeom prst="rect">
            <a:avLst/>
          </a:prstGeom>
          <a:noFill/>
          <a:ln>
            <a:noFill/>
          </a:ln>
        </p:spPr>
      </p:pic>
      <p:sp>
        <p:nvSpPr>
          <p:cNvPr id="148" name="Google Shape;148;p21"/>
          <p:cNvSpPr txBox="1"/>
          <p:nvPr/>
        </p:nvSpPr>
        <p:spPr>
          <a:xfrm>
            <a:off x="2202150" y="2682225"/>
            <a:ext cx="35205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000">
                <a:latin typeface="Do Hyeon"/>
                <a:ea typeface="Do Hyeon"/>
                <a:cs typeface="Do Hyeon"/>
                <a:sym typeface="Do Hyeon"/>
              </a:rPr>
              <a:t>Process Containers</a:t>
            </a:r>
            <a:endParaRPr sz="3000">
              <a:latin typeface="Do Hyeon"/>
              <a:ea typeface="Do Hyeon"/>
              <a:cs typeface="Do Hyeon"/>
              <a:sym typeface="Do Hyeon"/>
            </a:endParaRPr>
          </a:p>
        </p:txBody>
      </p:sp>
      <p:sp>
        <p:nvSpPr>
          <p:cNvPr id="149" name="Google Shape;149;p21"/>
          <p:cNvSpPr txBox="1"/>
          <p:nvPr/>
        </p:nvSpPr>
        <p:spPr>
          <a:xfrm>
            <a:off x="2185625" y="3237175"/>
            <a:ext cx="42261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Merged to Linux 2.6.24</a:t>
            </a:r>
            <a:endParaRPr sz="2400">
              <a:latin typeface="Do Hyeon"/>
              <a:ea typeface="Do Hyeon"/>
              <a:cs typeface="Do Hyeon"/>
              <a:sym typeface="Do Hyeon"/>
            </a:endParaRPr>
          </a:p>
        </p:txBody>
      </p:sp>
      <p:sp>
        <p:nvSpPr>
          <p:cNvPr id="150" name="Google Shape;150;p21"/>
          <p:cNvSpPr txBox="1"/>
          <p:nvPr/>
        </p:nvSpPr>
        <p:spPr>
          <a:xfrm>
            <a:off x="3311825" y="3835475"/>
            <a:ext cx="24003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rgbClr val="FFFFFF"/>
                </a:solidFill>
                <a:latin typeface="Do Hyeon"/>
                <a:ea typeface="Do Hyeon"/>
                <a:cs typeface="Do Hyeon"/>
                <a:sym typeface="Do Hyeon"/>
              </a:rPr>
              <a:t>&lt;https://fr.wikipedia.org/wiki/Cgroups&gt;</a:t>
            </a:r>
            <a:endParaRPr sz="1000">
              <a:solidFill>
                <a:srgbClr val="FFFFFF"/>
              </a:solidFill>
              <a:latin typeface="Do Hyeon"/>
              <a:ea typeface="Do Hyeon"/>
              <a:cs typeface="Do Hyeon"/>
              <a:sym typeface="Do Hyeon"/>
            </a:endParaRPr>
          </a:p>
        </p:txBody>
      </p:sp>
      <p:sp>
        <p:nvSpPr>
          <p:cNvPr id="151" name="Google Shape;151;p21"/>
          <p:cNvSpPr txBox="1"/>
          <p:nvPr/>
        </p:nvSpPr>
        <p:spPr>
          <a:xfrm>
            <a:off x="436575" y="2819500"/>
            <a:ext cx="15576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200">
                <a:latin typeface="Do Hyeon"/>
                <a:ea typeface="Do Hyeon"/>
                <a:cs typeface="Do Hyeon"/>
                <a:sym typeface="Do Hyeon"/>
              </a:rPr>
              <a:t>2008년</a:t>
            </a:r>
            <a:endParaRPr sz="3200">
              <a:latin typeface="Do Hyeon"/>
              <a:ea typeface="Do Hyeon"/>
              <a:cs typeface="Do Hyeon"/>
              <a:sym typeface="Do Hyeon"/>
            </a:endParaRPr>
          </a:p>
        </p:txBody>
      </p:sp>
      <p:sp>
        <p:nvSpPr>
          <p:cNvPr id="152" name="Google Shape;152;p21"/>
          <p:cNvSpPr txBox="1"/>
          <p:nvPr/>
        </p:nvSpPr>
        <p:spPr>
          <a:xfrm>
            <a:off x="2185625" y="3770575"/>
            <a:ext cx="42261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Changed to </a:t>
            </a:r>
            <a:r>
              <a:rPr lang="ko" sz="2400">
                <a:solidFill>
                  <a:srgbClr val="FF0000"/>
                </a:solidFill>
                <a:latin typeface="Do Hyeon"/>
                <a:ea typeface="Do Hyeon"/>
                <a:cs typeface="Do Hyeon"/>
                <a:sym typeface="Do Hyeon"/>
              </a:rPr>
              <a:t>CGroups</a:t>
            </a:r>
            <a:endParaRPr sz="2400">
              <a:solidFill>
                <a:srgbClr val="FF0000"/>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2"/>
          <p:cNvSpPr txBox="1"/>
          <p:nvPr/>
        </p:nvSpPr>
        <p:spPr>
          <a:xfrm>
            <a:off x="547275" y="410375"/>
            <a:ext cx="8125800" cy="10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4000">
                <a:latin typeface="Do Hyeon"/>
                <a:ea typeface="Do Hyeon"/>
                <a:cs typeface="Do Hyeon"/>
                <a:sym typeface="Do Hyeon"/>
              </a:rPr>
              <a:t>The first </a:t>
            </a:r>
            <a:r>
              <a:rPr lang="ko" sz="4000">
                <a:solidFill>
                  <a:srgbClr val="9900FF"/>
                </a:solidFill>
                <a:latin typeface="Do Hyeon"/>
                <a:ea typeface="Do Hyeon"/>
                <a:cs typeface="Do Hyeon"/>
                <a:sym typeface="Do Hyeon"/>
              </a:rPr>
              <a:t>Linux Container Manager</a:t>
            </a:r>
            <a:endParaRPr sz="4000">
              <a:solidFill>
                <a:srgbClr val="9900FF"/>
              </a:solidFill>
              <a:latin typeface="Do Hyeon"/>
              <a:ea typeface="Do Hyeon"/>
              <a:cs typeface="Do Hyeon"/>
              <a:sym typeface="Do Hyeon"/>
            </a:endParaRPr>
          </a:p>
        </p:txBody>
      </p:sp>
      <p:sp>
        <p:nvSpPr>
          <p:cNvPr id="158" name="Google Shape;158;p22"/>
          <p:cNvSpPr txBox="1"/>
          <p:nvPr/>
        </p:nvSpPr>
        <p:spPr>
          <a:xfrm>
            <a:off x="2205950" y="1504925"/>
            <a:ext cx="48348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3600">
                <a:solidFill>
                  <a:srgbClr val="FF0000"/>
                </a:solidFill>
                <a:latin typeface="Do Hyeon"/>
                <a:ea typeface="Do Hyeon"/>
                <a:cs typeface="Do Hyeon"/>
                <a:sym typeface="Do Hyeon"/>
              </a:rPr>
              <a:t>L</a:t>
            </a:r>
            <a:r>
              <a:rPr lang="ko" sz="3600">
                <a:latin typeface="Do Hyeon"/>
                <a:ea typeface="Do Hyeon"/>
                <a:cs typeface="Do Hyeon"/>
                <a:sym typeface="Do Hyeon"/>
              </a:rPr>
              <a:t>inu</a:t>
            </a:r>
            <a:r>
              <a:rPr lang="ko" sz="3600">
                <a:solidFill>
                  <a:srgbClr val="FF0000"/>
                </a:solidFill>
                <a:latin typeface="Do Hyeon"/>
                <a:ea typeface="Do Hyeon"/>
                <a:cs typeface="Do Hyeon"/>
                <a:sym typeface="Do Hyeon"/>
              </a:rPr>
              <a:t>X</a:t>
            </a:r>
            <a:r>
              <a:rPr lang="ko" sz="3600">
                <a:solidFill>
                  <a:srgbClr val="FFFFFF"/>
                </a:solidFill>
                <a:latin typeface="Do Hyeon"/>
                <a:ea typeface="Do Hyeon"/>
                <a:cs typeface="Do Hyeon"/>
                <a:sym typeface="Do Hyeon"/>
              </a:rPr>
              <a:t> </a:t>
            </a:r>
            <a:r>
              <a:rPr lang="ko" sz="3600">
                <a:solidFill>
                  <a:srgbClr val="FF0000"/>
                </a:solidFill>
                <a:latin typeface="Do Hyeon"/>
                <a:ea typeface="Do Hyeon"/>
                <a:cs typeface="Do Hyeon"/>
                <a:sym typeface="Do Hyeon"/>
              </a:rPr>
              <a:t>C</a:t>
            </a:r>
            <a:r>
              <a:rPr lang="ko" sz="3600">
                <a:latin typeface="Do Hyeon"/>
                <a:ea typeface="Do Hyeon"/>
                <a:cs typeface="Do Hyeon"/>
                <a:sym typeface="Do Hyeon"/>
              </a:rPr>
              <a:t>ontainers(LXC)</a:t>
            </a:r>
            <a:endParaRPr sz="3600">
              <a:latin typeface="Do Hyeon"/>
              <a:ea typeface="Do Hyeon"/>
              <a:cs typeface="Do Hyeon"/>
              <a:sym typeface="Do Hyeon"/>
            </a:endParaRPr>
          </a:p>
        </p:txBody>
      </p:sp>
      <p:sp>
        <p:nvSpPr>
          <p:cNvPr id="159" name="Google Shape;159;p22"/>
          <p:cNvSpPr txBox="1"/>
          <p:nvPr/>
        </p:nvSpPr>
        <p:spPr>
          <a:xfrm>
            <a:off x="3341375" y="3070825"/>
            <a:ext cx="53385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Do Hyeon"/>
                <a:ea typeface="Do Hyeon"/>
                <a:cs typeface="Do Hyeon"/>
                <a:sym typeface="Do Hyeon"/>
              </a:rPr>
              <a:t>Using</a:t>
            </a:r>
            <a:r>
              <a:rPr lang="ko" sz="2400">
                <a:solidFill>
                  <a:srgbClr val="FFFFFF"/>
                </a:solidFill>
                <a:latin typeface="Do Hyeon"/>
                <a:ea typeface="Do Hyeon"/>
                <a:cs typeface="Do Hyeon"/>
                <a:sym typeface="Do Hyeon"/>
              </a:rPr>
              <a:t> </a:t>
            </a:r>
            <a:r>
              <a:rPr lang="ko" sz="2400">
                <a:solidFill>
                  <a:srgbClr val="00FF00"/>
                </a:solidFill>
                <a:latin typeface="Do Hyeon"/>
                <a:ea typeface="Do Hyeon"/>
                <a:cs typeface="Do Hyeon"/>
                <a:sym typeface="Do Hyeon"/>
              </a:rPr>
              <a:t>cgroups</a:t>
            </a:r>
            <a:r>
              <a:rPr lang="ko" sz="2400">
                <a:latin typeface="Do Hyeon"/>
                <a:ea typeface="Do Hyeon"/>
                <a:cs typeface="Do Hyeon"/>
                <a:sym typeface="Do Hyeon"/>
              </a:rPr>
              <a:t> and Linux</a:t>
            </a:r>
            <a:r>
              <a:rPr lang="ko" sz="2400">
                <a:solidFill>
                  <a:srgbClr val="FFFFFF"/>
                </a:solidFill>
                <a:latin typeface="Do Hyeon"/>
                <a:ea typeface="Do Hyeon"/>
                <a:cs typeface="Do Hyeon"/>
                <a:sym typeface="Do Hyeon"/>
              </a:rPr>
              <a:t> </a:t>
            </a:r>
            <a:r>
              <a:rPr lang="ko" sz="2400">
                <a:solidFill>
                  <a:srgbClr val="00FF00"/>
                </a:solidFill>
                <a:latin typeface="Do Hyeon"/>
                <a:ea typeface="Do Hyeon"/>
                <a:cs typeface="Do Hyeon"/>
                <a:sym typeface="Do Hyeon"/>
              </a:rPr>
              <a:t>namespaces</a:t>
            </a:r>
            <a:r>
              <a:rPr lang="ko" sz="2400">
                <a:solidFill>
                  <a:srgbClr val="FFFFFF"/>
                </a:solidFill>
                <a:latin typeface="Do Hyeon"/>
                <a:ea typeface="Do Hyeon"/>
                <a:cs typeface="Do Hyeon"/>
                <a:sym typeface="Do Hyeon"/>
              </a:rPr>
              <a:t> </a:t>
            </a:r>
            <a:endParaRPr sz="2400">
              <a:solidFill>
                <a:srgbClr val="FFFFFF"/>
              </a:solidFill>
              <a:latin typeface="Do Hyeon"/>
              <a:ea typeface="Do Hyeon"/>
              <a:cs typeface="Do Hyeon"/>
              <a:sym typeface="Do Hyeon"/>
            </a:endParaRPr>
          </a:p>
        </p:txBody>
      </p:sp>
      <p:pic>
        <p:nvPicPr>
          <p:cNvPr id="160" name="Google Shape;160;p22"/>
          <p:cNvPicPr preferRelativeResize="0"/>
          <p:nvPr/>
        </p:nvPicPr>
        <p:blipFill>
          <a:blip r:embed="rId3">
            <a:alphaModFix/>
          </a:blip>
          <a:stretch>
            <a:fillRect/>
          </a:stretch>
        </p:blipFill>
        <p:spPr>
          <a:xfrm>
            <a:off x="723900" y="2571725"/>
            <a:ext cx="1915924" cy="1767875"/>
          </a:xfrm>
          <a:prstGeom prst="rect">
            <a:avLst/>
          </a:prstGeom>
          <a:noFill/>
          <a:ln>
            <a:noFill/>
          </a:ln>
        </p:spPr>
      </p:pic>
      <p:sp>
        <p:nvSpPr>
          <p:cNvPr id="161" name="Google Shape;161;p22"/>
          <p:cNvSpPr txBox="1"/>
          <p:nvPr/>
        </p:nvSpPr>
        <p:spPr>
          <a:xfrm>
            <a:off x="6689275" y="3679800"/>
            <a:ext cx="1874100" cy="14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MNT(파일시스템)</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PID(프로세스)</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NET(네트워크)</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IPC(SytemV IPC)</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UTS(hostname)</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USER(UID)</a:t>
            </a:r>
            <a:endParaRPr>
              <a:latin typeface="Do Hyeon"/>
              <a:ea typeface="Do Hyeon"/>
              <a:cs typeface="Do Hyeon"/>
              <a:sym typeface="Do Hyeon"/>
            </a:endParaRPr>
          </a:p>
        </p:txBody>
      </p:sp>
      <p:sp>
        <p:nvSpPr>
          <p:cNvPr id="162" name="Google Shape;162;p22"/>
          <p:cNvSpPr txBox="1"/>
          <p:nvPr/>
        </p:nvSpPr>
        <p:spPr>
          <a:xfrm>
            <a:off x="4098475" y="3679800"/>
            <a:ext cx="1874100" cy="14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latin typeface="Do Hyeon"/>
                <a:ea typeface="Do Hyeon"/>
                <a:cs typeface="Do Hyeon"/>
                <a:sym typeface="Do Hyeon"/>
              </a:rPr>
              <a:t>Memory</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CPU</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I/O</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NETWORK</a:t>
            </a:r>
            <a:endParaRPr>
              <a:latin typeface="Do Hyeon"/>
              <a:ea typeface="Do Hyeon"/>
              <a:cs typeface="Do Hyeon"/>
              <a:sym typeface="Do Hyeon"/>
            </a:endParaRPr>
          </a:p>
          <a:p>
            <a:pPr indent="0" lvl="0" marL="0" rtl="0" algn="l">
              <a:spcBef>
                <a:spcPts val="0"/>
              </a:spcBef>
              <a:spcAft>
                <a:spcPts val="0"/>
              </a:spcAft>
              <a:buNone/>
            </a:pPr>
            <a:r>
              <a:rPr lang="ko">
                <a:latin typeface="Do Hyeon"/>
                <a:ea typeface="Do Hyeon"/>
                <a:cs typeface="Do Hyeon"/>
                <a:sym typeface="Do Hyeon"/>
              </a:rPr>
              <a:t>DEVICE NODE</a:t>
            </a:r>
            <a:endParaRPr>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3"/>
          <p:cNvPicPr preferRelativeResize="0"/>
          <p:nvPr/>
        </p:nvPicPr>
        <p:blipFill>
          <a:blip r:embed="rId3">
            <a:alphaModFix/>
          </a:blip>
          <a:stretch>
            <a:fillRect/>
          </a:stretch>
        </p:blipFill>
        <p:spPr>
          <a:xfrm>
            <a:off x="1068875" y="152400"/>
            <a:ext cx="7006262" cy="4838700"/>
          </a:xfrm>
          <a:prstGeom prst="rect">
            <a:avLst/>
          </a:prstGeom>
          <a:noFill/>
          <a:ln>
            <a:noFill/>
          </a:ln>
        </p:spPr>
      </p:pic>
      <p:pic>
        <p:nvPicPr>
          <p:cNvPr id="168" name="Google Shape;168;p23"/>
          <p:cNvPicPr preferRelativeResize="0"/>
          <p:nvPr/>
        </p:nvPicPr>
        <p:blipFill>
          <a:blip r:embed="rId4">
            <a:alphaModFix/>
          </a:blip>
          <a:stretch>
            <a:fillRect/>
          </a:stretch>
        </p:blipFill>
        <p:spPr>
          <a:xfrm>
            <a:off x="2860925" y="1424575"/>
            <a:ext cx="764075" cy="1134765"/>
          </a:xfrm>
          <a:prstGeom prst="rect">
            <a:avLst/>
          </a:prstGeom>
          <a:noFill/>
          <a:ln>
            <a:noFill/>
          </a:ln>
        </p:spPr>
      </p:pic>
      <p:pic>
        <p:nvPicPr>
          <p:cNvPr id="169" name="Google Shape;169;p23"/>
          <p:cNvPicPr preferRelativeResize="0"/>
          <p:nvPr/>
        </p:nvPicPr>
        <p:blipFill>
          <a:blip r:embed="rId5">
            <a:alphaModFix/>
          </a:blip>
          <a:stretch>
            <a:fillRect/>
          </a:stretch>
        </p:blipFill>
        <p:spPr>
          <a:xfrm>
            <a:off x="5385472" y="1424575"/>
            <a:ext cx="715553" cy="1134775"/>
          </a:xfrm>
          <a:prstGeom prst="rect">
            <a:avLst/>
          </a:prstGeom>
          <a:noFill/>
          <a:ln>
            <a:noFill/>
          </a:ln>
        </p:spPr>
      </p:pic>
      <p:pic>
        <p:nvPicPr>
          <p:cNvPr id="170" name="Google Shape;170;p23"/>
          <p:cNvPicPr preferRelativeResize="0"/>
          <p:nvPr/>
        </p:nvPicPr>
        <p:blipFill>
          <a:blip r:embed="rId6">
            <a:alphaModFix/>
          </a:blip>
          <a:stretch>
            <a:fillRect/>
          </a:stretch>
        </p:blipFill>
        <p:spPr>
          <a:xfrm>
            <a:off x="3193575" y="3591088"/>
            <a:ext cx="2615873" cy="982650"/>
          </a:xfrm>
          <a:prstGeom prst="rect">
            <a:avLst/>
          </a:prstGeom>
          <a:noFill/>
          <a:ln>
            <a:noFill/>
          </a:ln>
        </p:spPr>
      </p:pic>
      <p:sp>
        <p:nvSpPr>
          <p:cNvPr id="171" name="Google Shape;171;p23"/>
          <p:cNvSpPr txBox="1"/>
          <p:nvPr/>
        </p:nvSpPr>
        <p:spPr>
          <a:xfrm>
            <a:off x="7035225" y="257975"/>
            <a:ext cx="20382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500">
                <a:latin typeface="Do Hyeon"/>
                <a:ea typeface="Do Hyeon"/>
                <a:cs typeface="Do Hyeon"/>
                <a:sym typeface="Do Hyeon"/>
              </a:rPr>
              <a:t>VM World</a:t>
            </a:r>
            <a:endParaRPr sz="2500">
              <a:latin typeface="Do Hyeon"/>
              <a:ea typeface="Do Hyeon"/>
              <a:cs typeface="Do Hyeon"/>
              <a:sym typeface="Do Hyeon"/>
            </a:endParaRPr>
          </a:p>
        </p:txBody>
      </p:sp>
      <p:sp>
        <p:nvSpPr>
          <p:cNvPr id="172" name="Google Shape;172;p23"/>
          <p:cNvSpPr/>
          <p:nvPr/>
        </p:nvSpPr>
        <p:spPr>
          <a:xfrm>
            <a:off x="3648075" y="1168700"/>
            <a:ext cx="1866888" cy="1390662"/>
          </a:xfrm>
          <a:prstGeom prst="irregularSeal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latin typeface="Do Hyeon"/>
                <a:ea typeface="Do Hyeon"/>
                <a:cs typeface="Do Hyeon"/>
                <a:sym typeface="Do Hyeon"/>
              </a:rPr>
              <a:t>Conflict!</a:t>
            </a:r>
            <a:endParaRPr>
              <a:solidFill>
                <a:srgbClr val="FFFFFF"/>
              </a:solidFill>
              <a:latin typeface="Do Hyeon"/>
              <a:ea typeface="Do Hyeon"/>
              <a:cs typeface="Do Hyeon"/>
              <a:sym typeface="Do Hye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